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17"/>
  </p:notesMasterIdLst>
  <p:sldIdLst>
    <p:sldId id="256" r:id="rId2"/>
    <p:sldId id="290" r:id="rId3"/>
    <p:sldId id="275" r:id="rId4"/>
    <p:sldId id="277" r:id="rId5"/>
    <p:sldId id="279" r:id="rId6"/>
    <p:sldId id="280" r:id="rId7"/>
    <p:sldId id="281" r:id="rId8"/>
    <p:sldId id="282" r:id="rId9"/>
    <p:sldId id="291" r:id="rId10"/>
    <p:sldId id="285" r:id="rId11"/>
    <p:sldId id="286" r:id="rId12"/>
    <p:sldId id="287" r:id="rId13"/>
    <p:sldId id="293" r:id="rId14"/>
    <p:sldId id="295" r:id="rId15"/>
    <p:sldId id="288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8282419103191433"/>
          <c:y val="0.22869642570578577"/>
          <c:w val="0.79417093746859702"/>
          <c:h val="0.62081176990058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chemeClr val="tx2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C65-483B-A7D7-B8DE4C1EECD2}"/>
              </c:ext>
            </c:extLst>
          </c:dPt>
          <c:dPt>
            <c:idx val="1"/>
            <c:invertIfNegative val="0"/>
            <c:bubble3D val="0"/>
            <c:spPr>
              <a:pattFill prst="sphere">
                <a:fgClr>
                  <a:srgbClr val="C00000"/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C65-483B-A7D7-B8DE4C1EECD2}"/>
              </c:ext>
            </c:extLst>
          </c:dPt>
          <c:dLbls>
            <c:dLbl>
              <c:idx val="0"/>
              <c:layout>
                <c:manualLayout>
                  <c:x val="2.7025743909591442E-2"/>
                  <c:y val="-7.747791095107080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C65-483B-A7D7-B8DE4C1EECD2}"/>
                </c:ext>
              </c:extLst>
            </c:dLbl>
            <c:dLbl>
              <c:idx val="1"/>
              <c:layout>
                <c:manualLayout>
                  <c:x val="5.4894094454621324E-2"/>
                  <c:y val="-7.2323663383807024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00000"/>
                        </a:solidFill>
                      </a:defRPr>
                    </a:pP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111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C65-483B-A7D7-B8DE4C1EEC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</c:v>
                </c:pt>
                <c:pt idx="1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65-483B-A7D7-B8DE4C1EEC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574336"/>
        <c:axId val="34575872"/>
        <c:axId val="0"/>
      </c:bar3DChart>
      <c:catAx>
        <c:axId val="34574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accent3">
              <a:lumMod val="20000"/>
              <a:lumOff val="80000"/>
            </a:schemeClr>
          </a:solidFill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575872"/>
        <c:crosses val="autoZero"/>
        <c:auto val="1"/>
        <c:lblAlgn val="ctr"/>
        <c:lblOffset val="100"/>
        <c:noMultiLvlLbl val="0"/>
      </c:catAx>
      <c:valAx>
        <c:axId val="3457587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57433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909426347187305"/>
          <c:y val="0.44640061809498066"/>
          <c:w val="0.51538916297541504"/>
          <c:h val="0.449952788271203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25"/>
          <c:dPt>
            <c:idx val="0"/>
            <c:bubble3D val="0"/>
            <c:spPr>
              <a:pattFill prst="ltHorz">
                <a:fgClr>
                  <a:schemeClr val="tx2">
                    <a:lumMod val="75000"/>
                  </a:schemeClr>
                </a:fgClr>
                <a:bgClr>
                  <a:schemeClr val="accent2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D0F-4D70-9068-58B4E129ACCA}"/>
              </c:ext>
            </c:extLst>
          </c:dPt>
          <c:dPt>
            <c:idx val="1"/>
            <c:bubble3D val="0"/>
            <c:spPr>
              <a:pattFill prst="wdDnDiag">
                <a:fgClr>
                  <a:srgbClr val="FFC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3-FD0F-4D70-9068-58B4E129ACC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5-FD0F-4D70-9068-58B4E129ACCA}"/>
              </c:ext>
            </c:extLst>
          </c:dPt>
          <c:dPt>
            <c:idx val="3"/>
            <c:bubble3D val="0"/>
            <c:spPr>
              <a:pattFill prst="lgCheck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7-FD0F-4D70-9068-58B4E129ACCA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9-FD0F-4D70-9068-58B4E129ACCA}"/>
              </c:ext>
            </c:extLst>
          </c:dPt>
          <c:dPt>
            <c:idx val="5"/>
            <c:bubble3D val="0"/>
            <c:spPr>
              <a:pattFill prst="horzBrick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B-FD0F-4D70-9068-58B4E129ACCA}"/>
              </c:ext>
            </c:extLst>
          </c:dPt>
          <c:dLbls>
            <c:dLbl>
              <c:idx val="0"/>
              <c:layout>
                <c:manualLayout>
                  <c:x val="2.8937785180936367E-2"/>
                  <c:y val="-0.12476993401474784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Бюджет и 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налоги</a:t>
                    </a:r>
                  </a:p>
                  <a:p>
                    <a:r>
                      <a:rPr lang="ru-RU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33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; 30,0 %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0F-4D70-9068-58B4E129ACCA}"/>
                </c:ext>
              </c:extLst>
            </c:dLbl>
            <c:dLbl>
              <c:idx val="1"/>
              <c:layout>
                <c:manualLayout>
                  <c:x val="3.604458564559828E-2"/>
                  <c:y val="-1.110187797765667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Вопросы развития 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городской</a:t>
                    </a:r>
                  </a:p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инф-</a:t>
                    </a:r>
                    <a:r>
                      <a:rPr lang="ru-RU" dirty="0" err="1" smtClean="0">
                        <a:latin typeface="Times New Roman" pitchFamily="18" charset="0"/>
                        <a:cs typeface="Times New Roman" pitchFamily="18" charset="0"/>
                      </a:rPr>
                      <a:t>ры</a:t>
                    </a:r>
                    <a:endParaRPr lang="ru-RU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; 8,0 %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8219088777636"/>
                      <c:h val="0.345237938080723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D0F-4D70-9068-58B4E129ACCA}"/>
                </c:ext>
              </c:extLst>
            </c:dLbl>
            <c:dLbl>
              <c:idx val="2"/>
              <c:layout>
                <c:manualLayout>
                  <c:x val="-8.8309060994981869E-2"/>
                  <c:y val="-2.86779117894530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Мун-я собственность</a:t>
                    </a:r>
                    <a:endParaRPr lang="ru-RU" baseline="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47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; 42,0 %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67376535475039"/>
                      <c:h val="0.286779117894530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D0F-4D70-9068-58B4E129ACCA}"/>
                </c:ext>
              </c:extLst>
            </c:dLbl>
            <c:dLbl>
              <c:idx val="3"/>
              <c:layout>
                <c:manualLayout>
                  <c:x val="-7.6288499160333104E-2"/>
                  <c:y val="6.1820267484493777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Эконом. политика и </a:t>
                    </a:r>
                    <a:r>
                      <a:rPr lang="ru-RU" dirty="0" err="1" smtClean="0">
                        <a:latin typeface="Times New Roman" pitchFamily="18" charset="0"/>
                        <a:cs typeface="Times New Roman" pitchFamily="18" charset="0"/>
                      </a:rPr>
                      <a:t>предпр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-во</a:t>
                    </a:r>
                  </a:p>
                  <a:p>
                    <a:r>
                      <a:rPr lang="ru-RU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; 2,0 %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76027701486708"/>
                      <c:h val="0.314839351583903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D0F-4D70-9068-58B4E129ACCA}"/>
                </c:ext>
              </c:extLst>
            </c:dLbl>
            <c:dLbl>
              <c:idx val="4"/>
              <c:layout>
                <c:manualLayout>
                  <c:x val="-1.0681086981171622E-2"/>
                  <c:y val="-0.15368736807021441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Местное 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самоуправление </a:t>
                    </a:r>
                    <a:r>
                      <a:rPr lang="ru-RU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14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; 13,0 %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D0F-4D70-9068-58B4E129ACCA}"/>
                </c:ext>
              </c:extLst>
            </c:dLbl>
            <c:dLbl>
              <c:idx val="5"/>
              <c:layout>
                <c:manualLayout>
                  <c:x val="9.3966063096064881E-2"/>
                  <c:y val="-0.16722088627427548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Прочие 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вопросы</a:t>
                    </a:r>
                  </a:p>
                  <a:p>
                    <a:r>
                      <a:rPr lang="ru-RU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; 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5,0 %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D0F-4D70-9068-58B4E129AC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Бюджет и налоги</c:v>
                </c:pt>
                <c:pt idx="1">
                  <c:v>Вопросы развития городской инф-ры</c:v>
                </c:pt>
                <c:pt idx="2">
                  <c:v>Муницип. собственность</c:v>
                </c:pt>
                <c:pt idx="3">
                  <c:v>Эконом. политика и предпр-во</c:v>
                </c:pt>
                <c:pt idx="4">
                  <c:v>Местное самоуправление</c:v>
                </c:pt>
                <c:pt idx="5">
                  <c:v>Прочие вопросы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33</c:v>
                </c:pt>
                <c:pt idx="1">
                  <c:v>9</c:v>
                </c:pt>
                <c:pt idx="2">
                  <c:v>47</c:v>
                </c:pt>
                <c:pt idx="3">
                  <c:v>2</c:v>
                </c:pt>
                <c:pt idx="4">
                  <c:v>14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D0F-4D70-9068-58B4E129AC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375894307623637"/>
          <c:y val="0.18334688877123792"/>
          <c:w val="0.59583672147457856"/>
          <c:h val="0.81665311122876205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95 нарушений</a:t>
            </a:r>
            <a:endParaRPr lang="ru-RU" sz="1400" baseline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на общую сумму</a:t>
            </a:r>
          </a:p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155 680,8 тыс. 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1939112695322677"/>
          <c:y val="0.4514248816398154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722458809860273"/>
          <c:y val="0.18056529240919741"/>
          <c:w val="0.42811648651265188"/>
          <c:h val="0.742093880222248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нарушения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E87E-4CC2-AB62-6CC747AC2380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AA6C-4D3A-912F-855C7F2B087F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E87E-4CC2-AB62-6CC747AC2380}"/>
              </c:ext>
            </c:extLst>
          </c:dPt>
          <c:dLbls>
            <c:dLbl>
              <c:idx val="4"/>
              <c:layout/>
              <c:tx>
                <c:rich>
                  <a:bodyPr/>
                  <a:lstStyle/>
                  <a:p>
                    <a:endParaRPr lang="en-US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C67-4DE1-9ADD-DB867234B0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Ведение бух. учета, бухгалтерская отчетность</c:v>
                </c:pt>
                <c:pt idx="1">
                  <c:v>В сфере деятельности организаций с участием МО</c:v>
                </c:pt>
                <c:pt idx="2">
                  <c:v>При осуществлении муниципальных закупок</c:v>
                </c:pt>
                <c:pt idx="3">
                  <c:v>Иные нарушения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</c:v>
                </c:pt>
                <c:pt idx="1">
                  <c:v>4</c:v>
                </c:pt>
                <c:pt idx="2">
                  <c:v>42</c:v>
                </c:pt>
                <c:pt idx="3">
                  <c:v>28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7-4DE1-9ADD-DB867234B0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3314861875746529"/>
          <c:y val="5.0362927916513457E-2"/>
          <c:w val="0.26685138124253471"/>
          <c:h val="0.73924328795642136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66CB9-9BD3-450C-9440-38BC93BDDDF2}" type="doc">
      <dgm:prSet loTypeId="urn:microsoft.com/office/officeart/2005/8/layout/vList6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01005E7-848F-4A4A-BAE3-3DC9F8319C31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5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Предварительный контроль</a:t>
          </a:r>
          <a:endParaRPr lang="ru-RU" sz="15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AB054FA-8141-4336-A21D-193036953235}" type="parTrans" cxnId="{17988FEE-4931-4824-8A9F-7A69FF4BB3EA}">
      <dgm:prSet/>
      <dgm:spPr/>
      <dgm:t>
        <a:bodyPr/>
        <a:lstStyle/>
        <a:p>
          <a:endParaRPr lang="ru-RU"/>
        </a:p>
      </dgm:t>
    </dgm:pt>
    <dgm:pt modelId="{82C3C539-F872-459F-BDA1-68117850CA7B}" type="sibTrans" cxnId="{17988FEE-4931-4824-8A9F-7A69FF4BB3EA}">
      <dgm:prSet/>
      <dgm:spPr/>
      <dgm:t>
        <a:bodyPr/>
        <a:lstStyle/>
        <a:p>
          <a:endParaRPr lang="ru-RU"/>
        </a:p>
      </dgm:t>
    </dgm:pt>
    <dgm:pt modelId="{7946AD8E-D28B-4325-9DA4-D1AE78B2097E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 anchor="ctr" anchorCtr="0"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Проведение финансово-экономической экспертизы проекта бюджета города Твери на 2024 год и плановый период 2025 и 2026 годов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AC34D3D-F2CC-4558-B7D2-B53C36B5D79D}" type="parTrans" cxnId="{D79D3EAF-A57A-4144-8A3D-DADEB045F4A4}">
      <dgm:prSet/>
      <dgm:spPr/>
      <dgm:t>
        <a:bodyPr/>
        <a:lstStyle/>
        <a:p>
          <a:endParaRPr lang="ru-RU"/>
        </a:p>
      </dgm:t>
    </dgm:pt>
    <dgm:pt modelId="{C209DBC6-CDC3-440D-BD5B-DDC756C2A187}" type="sibTrans" cxnId="{D79D3EAF-A57A-4144-8A3D-DADEB045F4A4}">
      <dgm:prSet/>
      <dgm:spPr/>
      <dgm:t>
        <a:bodyPr/>
        <a:lstStyle/>
        <a:p>
          <a:endParaRPr lang="ru-RU"/>
        </a:p>
      </dgm:t>
    </dgm:pt>
    <dgm:pt modelId="{1318E8C3-6511-4EA5-8A10-1BA3105D06A5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 anchor="ctr" anchorCtr="0"/>
        <a:lstStyle/>
        <a:p>
          <a:r>
            <a:rPr lang="ru-RU" sz="1600" b="1" baseline="0" dirty="0" smtClean="0">
              <a:latin typeface="Times New Roman" pitchFamily="18" charset="0"/>
              <a:cs typeface="Times New Roman" pitchFamily="18" charset="0"/>
            </a:rPr>
            <a:t>Финансово-экономическая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экспертиза проектов муниципальных правовых актов города Твери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F68814B-DBF3-435A-A994-F63075F7628A}" type="parTrans" cxnId="{07B393C8-084E-43CB-BBD8-5CC2421B7E90}">
      <dgm:prSet/>
      <dgm:spPr/>
      <dgm:t>
        <a:bodyPr/>
        <a:lstStyle/>
        <a:p>
          <a:endParaRPr lang="ru-RU"/>
        </a:p>
      </dgm:t>
    </dgm:pt>
    <dgm:pt modelId="{5C3E3826-6B60-4CD9-B0BD-B33DE24AEBBF}" type="sibTrans" cxnId="{07B393C8-084E-43CB-BBD8-5CC2421B7E90}">
      <dgm:prSet/>
      <dgm:spPr/>
      <dgm:t>
        <a:bodyPr/>
        <a:lstStyle/>
        <a:p>
          <a:endParaRPr lang="ru-RU"/>
        </a:p>
      </dgm:t>
    </dgm:pt>
    <dgm:pt modelId="{5324B8E2-4142-400D-B89F-9EBB7670AA19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5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Последующий контроль</a:t>
          </a:r>
          <a:endParaRPr lang="ru-RU" sz="15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63BCF92-5B91-4678-BB18-9FB4A4F9178E}" type="parTrans" cxnId="{C744F038-140C-4E92-9581-62EEFDD7E396}">
      <dgm:prSet/>
      <dgm:spPr/>
      <dgm:t>
        <a:bodyPr/>
        <a:lstStyle/>
        <a:p>
          <a:endParaRPr lang="ru-RU"/>
        </a:p>
      </dgm:t>
    </dgm:pt>
    <dgm:pt modelId="{781B0653-D932-4ECC-A722-F8F47AA8B4CC}" type="sibTrans" cxnId="{C744F038-140C-4E92-9581-62EEFDD7E396}">
      <dgm:prSet/>
      <dgm:spPr/>
      <dgm:t>
        <a:bodyPr/>
        <a:lstStyle/>
        <a:p>
          <a:endParaRPr lang="ru-RU"/>
        </a:p>
      </dgm:t>
    </dgm:pt>
    <dgm:pt modelId="{5342DAB9-30A0-49BB-B04D-E984127F26D5}">
      <dgm:prSet phldrT="[Текст]" custT="1"/>
      <dgm:spPr>
        <a:solidFill>
          <a:schemeClr val="bg1">
            <a:lumMod val="75000"/>
            <a:alpha val="90000"/>
          </a:schemeClr>
        </a:solidFill>
      </dgm:spPr>
      <dgm:t>
        <a:bodyPr anchor="ctr" anchorCtr="0"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Внешняя проверка отчета Администрации города Твери об исполнении бюджета за 2022 год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6BE0298-E09C-4CF0-A136-7AB40314D14D}" type="parTrans" cxnId="{CC47F3FD-B71B-434E-9D56-586F39B70CFB}">
      <dgm:prSet/>
      <dgm:spPr/>
      <dgm:t>
        <a:bodyPr/>
        <a:lstStyle/>
        <a:p>
          <a:endParaRPr lang="ru-RU"/>
        </a:p>
      </dgm:t>
    </dgm:pt>
    <dgm:pt modelId="{4468193B-8A95-4C6E-9551-56742137B552}" type="sibTrans" cxnId="{CC47F3FD-B71B-434E-9D56-586F39B70CFB}">
      <dgm:prSet/>
      <dgm:spPr/>
      <dgm:t>
        <a:bodyPr/>
        <a:lstStyle/>
        <a:p>
          <a:endParaRPr lang="ru-RU"/>
        </a:p>
      </dgm:t>
    </dgm:pt>
    <dgm:pt modelId="{2162470A-EAA5-4566-AB40-BC3569E57235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 anchor="ctr" anchorCtr="0"/>
        <a:lstStyle/>
        <a:p>
          <a:endParaRPr lang="ru-RU" sz="1600" b="1" dirty="0"/>
        </a:p>
      </dgm:t>
    </dgm:pt>
    <dgm:pt modelId="{C59B4F2F-029F-4DAE-A45E-EF6FA94B747B}" type="parTrans" cxnId="{75D70F00-67CF-4591-A01B-0E74F5CDAA74}">
      <dgm:prSet/>
      <dgm:spPr/>
      <dgm:t>
        <a:bodyPr/>
        <a:lstStyle/>
        <a:p>
          <a:endParaRPr lang="ru-RU"/>
        </a:p>
      </dgm:t>
    </dgm:pt>
    <dgm:pt modelId="{4C2EB811-91FE-4418-8693-88D829D1C807}" type="sibTrans" cxnId="{75D70F00-67CF-4591-A01B-0E74F5CDAA74}">
      <dgm:prSet/>
      <dgm:spPr/>
      <dgm:t>
        <a:bodyPr/>
        <a:lstStyle/>
        <a:p>
          <a:endParaRPr lang="ru-RU"/>
        </a:p>
      </dgm:t>
    </dgm:pt>
    <dgm:pt modelId="{8ED94BD6-960E-422B-BF1F-1C8E50BF20A2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 anchor="ctr" anchorCtr="0"/>
        <a:lstStyle/>
        <a:p>
          <a:endParaRPr lang="ru-RU" sz="1600" b="1" dirty="0"/>
        </a:p>
      </dgm:t>
    </dgm:pt>
    <dgm:pt modelId="{D9A9B641-8B9D-44B4-B49C-CE1A0B1FCA80}" type="parTrans" cxnId="{2704453B-9C2E-47F1-923D-DAADACAE5AC0}">
      <dgm:prSet/>
      <dgm:spPr/>
      <dgm:t>
        <a:bodyPr/>
        <a:lstStyle/>
        <a:p>
          <a:endParaRPr lang="ru-RU"/>
        </a:p>
      </dgm:t>
    </dgm:pt>
    <dgm:pt modelId="{614649AA-9BD3-49E8-A1B0-5AAC6506EFDE}" type="sibTrans" cxnId="{2704453B-9C2E-47F1-923D-DAADACAE5AC0}">
      <dgm:prSet/>
      <dgm:spPr/>
      <dgm:t>
        <a:bodyPr/>
        <a:lstStyle/>
        <a:p>
          <a:endParaRPr lang="ru-RU"/>
        </a:p>
      </dgm:t>
    </dgm:pt>
    <dgm:pt modelId="{AF2B8497-F735-4F2F-92C7-B8887F12F757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 anchor="ctr" anchorCtr="0"/>
        <a:lstStyle/>
        <a:p>
          <a:endParaRPr lang="ru-RU" sz="1600" b="1" dirty="0"/>
        </a:p>
      </dgm:t>
    </dgm:pt>
    <dgm:pt modelId="{A31C9CA4-173A-4127-A474-8B750BF66D56}" type="parTrans" cxnId="{8D502B31-0E86-4612-8F21-E08C2FF0C20E}">
      <dgm:prSet/>
      <dgm:spPr/>
      <dgm:t>
        <a:bodyPr/>
        <a:lstStyle/>
        <a:p>
          <a:endParaRPr lang="ru-RU"/>
        </a:p>
      </dgm:t>
    </dgm:pt>
    <dgm:pt modelId="{AC8421C0-2241-4B64-8F14-550419EEF1D1}" type="sibTrans" cxnId="{8D502B31-0E86-4612-8F21-E08C2FF0C20E}">
      <dgm:prSet/>
      <dgm:spPr/>
      <dgm:t>
        <a:bodyPr/>
        <a:lstStyle/>
        <a:p>
          <a:endParaRPr lang="ru-RU"/>
        </a:p>
      </dgm:t>
    </dgm:pt>
    <dgm:pt modelId="{501D9D8B-764C-4788-8836-5E6532456719}">
      <dgm:prSet custT="1"/>
      <dgm:spPr>
        <a:solidFill>
          <a:schemeClr val="bg1">
            <a:lumMod val="75000"/>
            <a:alpha val="90000"/>
          </a:schemeClr>
        </a:solidFill>
      </dgm:spPr>
      <dgm:t>
        <a:bodyPr anchor="ctr" anchorCtr="0"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Тематические (контрольные и экспертно-аналитические) мероприят</a:t>
          </a:r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ия</a:t>
          </a:r>
        </a:p>
      </dgm:t>
    </dgm:pt>
    <dgm:pt modelId="{BA546E4F-51F5-4624-9B6B-22FE7671A298}" type="parTrans" cxnId="{EEE15AB9-46A0-424B-9757-33E881A0A89E}">
      <dgm:prSet/>
      <dgm:spPr/>
      <dgm:t>
        <a:bodyPr/>
        <a:lstStyle/>
        <a:p>
          <a:endParaRPr lang="ru-RU"/>
        </a:p>
      </dgm:t>
    </dgm:pt>
    <dgm:pt modelId="{A285E110-C3F9-453E-AA85-2A47F1908219}" type="sibTrans" cxnId="{EEE15AB9-46A0-424B-9757-33E881A0A89E}">
      <dgm:prSet/>
      <dgm:spPr/>
      <dgm:t>
        <a:bodyPr/>
        <a:lstStyle/>
        <a:p>
          <a:endParaRPr lang="ru-RU"/>
        </a:p>
      </dgm:t>
    </dgm:pt>
    <dgm:pt modelId="{85A4A821-E3DE-492B-B85E-D2893659D9B8}">
      <dgm:prSet custT="1"/>
      <dgm:spPr>
        <a:solidFill>
          <a:schemeClr val="bg1">
            <a:lumMod val="75000"/>
            <a:alpha val="90000"/>
          </a:schemeClr>
        </a:solidFill>
      </dgm:spPr>
      <dgm:t>
        <a:bodyPr anchor="ctr" anchorCtr="0"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Мониторинги в части анализа и контроля исполнения бюджета города в текущем финансовом году</a:t>
          </a:r>
        </a:p>
      </dgm:t>
    </dgm:pt>
    <dgm:pt modelId="{DC2F3F84-ECE1-49BD-9836-B79D780807E7}" type="parTrans" cxnId="{CF4704B5-4D05-4836-8C83-DF76B65FAA05}">
      <dgm:prSet/>
      <dgm:spPr/>
      <dgm:t>
        <a:bodyPr/>
        <a:lstStyle/>
        <a:p>
          <a:endParaRPr lang="ru-RU"/>
        </a:p>
      </dgm:t>
    </dgm:pt>
    <dgm:pt modelId="{4C846408-B053-4713-BCF7-BC2D5F8AA68C}" type="sibTrans" cxnId="{CF4704B5-4D05-4836-8C83-DF76B65FAA05}">
      <dgm:prSet/>
      <dgm:spPr/>
      <dgm:t>
        <a:bodyPr/>
        <a:lstStyle/>
        <a:p>
          <a:endParaRPr lang="ru-RU"/>
        </a:p>
      </dgm:t>
    </dgm:pt>
    <dgm:pt modelId="{C69CBAE5-94A4-4420-86EA-DCF4C799CB89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 anchor="ctr" anchorCtr="0"/>
        <a:lstStyle/>
        <a:p>
          <a:endParaRPr lang="ru-RU" sz="1600" b="1" dirty="0"/>
        </a:p>
      </dgm:t>
    </dgm:pt>
    <dgm:pt modelId="{DA76884E-88C7-4EF8-9431-712596A87B2A}" type="parTrans" cxnId="{BF66070D-99C7-404C-81DA-202338A79D88}">
      <dgm:prSet/>
      <dgm:spPr/>
      <dgm:t>
        <a:bodyPr/>
        <a:lstStyle/>
        <a:p>
          <a:endParaRPr lang="ru-RU"/>
        </a:p>
      </dgm:t>
    </dgm:pt>
    <dgm:pt modelId="{7F9B37A1-0155-44E4-BA41-AC1A8643F686}" type="sibTrans" cxnId="{BF66070D-99C7-404C-81DA-202338A79D88}">
      <dgm:prSet/>
      <dgm:spPr/>
      <dgm:t>
        <a:bodyPr/>
        <a:lstStyle/>
        <a:p>
          <a:endParaRPr lang="ru-RU"/>
        </a:p>
      </dgm:t>
    </dgm:pt>
    <dgm:pt modelId="{D3BDDB94-7D7D-4BFE-A109-22CB11BCD484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 anchor="ctr" anchorCtr="0"/>
        <a:lstStyle/>
        <a:p>
          <a:endParaRPr lang="ru-RU" sz="1600" b="1" dirty="0"/>
        </a:p>
      </dgm:t>
    </dgm:pt>
    <dgm:pt modelId="{52F20243-579C-4F7C-AB13-7918C1C4425E}" type="parTrans" cxnId="{1D6BA66C-DE9B-4DB7-AB42-1AD44F5A5125}">
      <dgm:prSet/>
      <dgm:spPr/>
      <dgm:t>
        <a:bodyPr/>
        <a:lstStyle/>
        <a:p>
          <a:endParaRPr lang="ru-RU"/>
        </a:p>
      </dgm:t>
    </dgm:pt>
    <dgm:pt modelId="{2F77BF00-3FD3-461B-9D34-7966001C521D}" type="sibTrans" cxnId="{1D6BA66C-DE9B-4DB7-AB42-1AD44F5A5125}">
      <dgm:prSet/>
      <dgm:spPr/>
      <dgm:t>
        <a:bodyPr/>
        <a:lstStyle/>
        <a:p>
          <a:endParaRPr lang="ru-RU"/>
        </a:p>
      </dgm:t>
    </dgm:pt>
    <dgm:pt modelId="{142DFDE8-5D95-44A3-B708-4479A05F46A3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 anchor="ctr" anchorCtr="0"/>
        <a:lstStyle/>
        <a:p>
          <a:endParaRPr lang="ru-RU" sz="1600" b="1" dirty="0"/>
        </a:p>
      </dgm:t>
    </dgm:pt>
    <dgm:pt modelId="{1B86C368-BA0B-476F-9519-A29F3F550A2D}" type="parTrans" cxnId="{E0905618-AD8A-4EF5-B950-02D7BAA9FED6}">
      <dgm:prSet/>
      <dgm:spPr/>
      <dgm:t>
        <a:bodyPr/>
        <a:lstStyle/>
        <a:p>
          <a:endParaRPr lang="ru-RU"/>
        </a:p>
      </dgm:t>
    </dgm:pt>
    <dgm:pt modelId="{F549E848-26BF-499E-A669-0BB441F44171}" type="sibTrans" cxnId="{E0905618-AD8A-4EF5-B950-02D7BAA9FED6}">
      <dgm:prSet/>
      <dgm:spPr/>
      <dgm:t>
        <a:bodyPr/>
        <a:lstStyle/>
        <a:p>
          <a:endParaRPr lang="ru-RU"/>
        </a:p>
      </dgm:t>
    </dgm:pt>
    <dgm:pt modelId="{31ECC71C-25DF-4081-90B7-5DB1DE5A32A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 anchor="ctr" anchorCtr="0"/>
        <a:lstStyle/>
        <a:p>
          <a:endParaRPr lang="ru-RU" sz="1600" b="1" dirty="0"/>
        </a:p>
      </dgm:t>
    </dgm:pt>
    <dgm:pt modelId="{535CF339-58BD-4861-9F8B-E27433EA42B2}" type="parTrans" cxnId="{9A298853-684D-41D6-8E7C-5147577F1A9D}">
      <dgm:prSet/>
      <dgm:spPr/>
      <dgm:t>
        <a:bodyPr/>
        <a:lstStyle/>
        <a:p>
          <a:endParaRPr lang="ru-RU"/>
        </a:p>
      </dgm:t>
    </dgm:pt>
    <dgm:pt modelId="{01DED377-41B2-482F-ABF4-9AD73AAB2A39}" type="sibTrans" cxnId="{9A298853-684D-41D6-8E7C-5147577F1A9D}">
      <dgm:prSet/>
      <dgm:spPr/>
      <dgm:t>
        <a:bodyPr/>
        <a:lstStyle/>
        <a:p>
          <a:endParaRPr lang="ru-RU"/>
        </a:p>
      </dgm:t>
    </dgm:pt>
    <dgm:pt modelId="{CC5B4862-F56F-48E1-AD53-75E8D6C71A23}" type="pres">
      <dgm:prSet presAssocID="{86F66CB9-9BD3-450C-9440-38BC93BDDDF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23CD409-CE2A-4FE5-92BC-16C27750F197}" type="pres">
      <dgm:prSet presAssocID="{A01005E7-848F-4A4A-BAE3-3DC9F8319C31}" presName="linNode" presStyleCnt="0"/>
      <dgm:spPr/>
      <dgm:t>
        <a:bodyPr/>
        <a:lstStyle/>
        <a:p>
          <a:endParaRPr lang="ru-RU"/>
        </a:p>
      </dgm:t>
    </dgm:pt>
    <dgm:pt modelId="{40019EE2-F9C9-486A-89FC-EA3674325D61}" type="pres">
      <dgm:prSet presAssocID="{A01005E7-848F-4A4A-BAE3-3DC9F8319C31}" presName="parentShp" presStyleLbl="node1" presStyleIdx="0" presStyleCnt="2" custScaleX="65274" custScaleY="39043" custLinFactNeighborX="-788" custLinFactNeighborY="215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F8272F49-E82A-42FD-A816-00C7EECAF12D}" type="pres">
      <dgm:prSet presAssocID="{A01005E7-848F-4A4A-BAE3-3DC9F8319C31}" presName="childShp" presStyleLbl="bgAccFollowNode1" presStyleIdx="0" presStyleCnt="2" custScaleX="125858" custScaleY="74666" custLinFactNeighborX="2900" custLinFactNeighborY="321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8A57BDDC-4A21-4DDA-9A47-E840FA8EC739}" type="pres">
      <dgm:prSet presAssocID="{82C3C539-F872-459F-BDA1-68117850CA7B}" presName="spacing" presStyleCnt="0"/>
      <dgm:spPr/>
      <dgm:t>
        <a:bodyPr/>
        <a:lstStyle/>
        <a:p>
          <a:endParaRPr lang="ru-RU"/>
        </a:p>
      </dgm:t>
    </dgm:pt>
    <dgm:pt modelId="{36339F51-790A-439B-B0AB-61FF6F79F897}" type="pres">
      <dgm:prSet presAssocID="{5324B8E2-4142-400D-B89F-9EBB7670AA19}" presName="linNode" presStyleCnt="0"/>
      <dgm:spPr/>
      <dgm:t>
        <a:bodyPr/>
        <a:lstStyle/>
        <a:p>
          <a:endParaRPr lang="ru-RU"/>
        </a:p>
      </dgm:t>
    </dgm:pt>
    <dgm:pt modelId="{084FE061-31D6-4D70-B3F6-421F991A5292}" type="pres">
      <dgm:prSet presAssocID="{5324B8E2-4142-400D-B89F-9EBB7670AA19}" presName="parentShp" presStyleLbl="node1" presStyleIdx="1" presStyleCnt="2" custScaleX="62651" custScaleY="41887" custLinFactNeighborX="-557" custLinFactNeighborY="-78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7823D22D-1004-483F-8865-A8B7C5BC4328}" type="pres">
      <dgm:prSet presAssocID="{5324B8E2-4142-400D-B89F-9EBB7670AA19}" presName="childShp" presStyleLbl="bgAccFollowNode1" presStyleIdx="1" presStyleCnt="2" custScaleX="124280" custScaleY="85034" custLinFactNeighborX="786" custLinFactNeighborY="1047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B2C43189-CA13-4BE8-8BAC-4C3AC30619D3}" type="presOf" srcId="{86F66CB9-9BD3-450C-9440-38BC93BDDDF2}" destId="{CC5B4862-F56F-48E1-AD53-75E8D6C71A23}" srcOrd="0" destOrd="0" presId="urn:microsoft.com/office/officeart/2005/8/layout/vList6"/>
    <dgm:cxn modelId="{A78DA952-92AF-417C-AB6C-A99D290739AA}" type="presOf" srcId="{1318E8C3-6511-4EA5-8A10-1BA3105D06A5}" destId="{F8272F49-E82A-42FD-A816-00C7EECAF12D}" srcOrd="0" destOrd="4" presId="urn:microsoft.com/office/officeart/2005/8/layout/vList6"/>
    <dgm:cxn modelId="{CF4704B5-4D05-4836-8C83-DF76B65FAA05}" srcId="{5324B8E2-4142-400D-B89F-9EBB7670AA19}" destId="{85A4A821-E3DE-492B-B85E-D2893659D9B8}" srcOrd="1" destOrd="0" parTransId="{DC2F3F84-ECE1-49BD-9836-B79D780807E7}" sibTransId="{4C846408-B053-4713-BCF7-BC2D5F8AA68C}"/>
    <dgm:cxn modelId="{07B393C8-084E-43CB-BBD8-5CC2421B7E90}" srcId="{A01005E7-848F-4A4A-BAE3-3DC9F8319C31}" destId="{1318E8C3-6511-4EA5-8A10-1BA3105D06A5}" srcOrd="4" destOrd="0" parTransId="{7F68814B-DBF3-435A-A994-F63075F7628A}" sibTransId="{5C3E3826-6B60-4CD9-B0BD-B33DE24AEBBF}"/>
    <dgm:cxn modelId="{B3B9D2AE-3E4B-4C2D-8085-52C39BAED3A3}" type="presOf" srcId="{2162470A-EAA5-4566-AB40-BC3569E57235}" destId="{F8272F49-E82A-42FD-A816-00C7EECAF12D}" srcOrd="0" destOrd="0" presId="urn:microsoft.com/office/officeart/2005/8/layout/vList6"/>
    <dgm:cxn modelId="{6985F8D3-8DD1-4B38-8C9D-0D17D8F75F28}" type="presOf" srcId="{5342DAB9-30A0-49BB-B04D-E984127F26D5}" destId="{7823D22D-1004-483F-8865-A8B7C5BC4328}" srcOrd="0" destOrd="0" presId="urn:microsoft.com/office/officeart/2005/8/layout/vList6"/>
    <dgm:cxn modelId="{74046689-8BC6-45AF-A661-5A57105F5B1C}" type="presOf" srcId="{7946AD8E-D28B-4325-9DA4-D1AE78B2097E}" destId="{F8272F49-E82A-42FD-A816-00C7EECAF12D}" srcOrd="0" destOrd="3" presId="urn:microsoft.com/office/officeart/2005/8/layout/vList6"/>
    <dgm:cxn modelId="{CC47F3FD-B71B-434E-9D56-586F39B70CFB}" srcId="{5324B8E2-4142-400D-B89F-9EBB7670AA19}" destId="{5342DAB9-30A0-49BB-B04D-E984127F26D5}" srcOrd="0" destOrd="0" parTransId="{A6BE0298-E09C-4CF0-A136-7AB40314D14D}" sibTransId="{4468193B-8A95-4C6E-9551-56742137B552}"/>
    <dgm:cxn modelId="{2704453B-9C2E-47F1-923D-DAADACAE5AC0}" srcId="{A01005E7-848F-4A4A-BAE3-3DC9F8319C31}" destId="{8ED94BD6-960E-422B-BF1F-1C8E50BF20A2}" srcOrd="1" destOrd="0" parTransId="{D9A9B641-8B9D-44B4-B49C-CE1A0B1FCA80}" sibTransId="{614649AA-9BD3-49E8-A1B0-5AAC6506EFDE}"/>
    <dgm:cxn modelId="{C6C5D095-496D-40B3-B91F-396F4B490A15}" type="presOf" srcId="{142DFDE8-5D95-44A3-B708-4479A05F46A3}" destId="{F8272F49-E82A-42FD-A816-00C7EECAF12D}" srcOrd="0" destOrd="7" presId="urn:microsoft.com/office/officeart/2005/8/layout/vList6"/>
    <dgm:cxn modelId="{E0905618-AD8A-4EF5-B950-02D7BAA9FED6}" srcId="{A01005E7-848F-4A4A-BAE3-3DC9F8319C31}" destId="{142DFDE8-5D95-44A3-B708-4479A05F46A3}" srcOrd="7" destOrd="0" parTransId="{1B86C368-BA0B-476F-9519-A29F3F550A2D}" sibTransId="{F549E848-26BF-499E-A669-0BB441F44171}"/>
    <dgm:cxn modelId="{1D6BA66C-DE9B-4DB7-AB42-1AD44F5A5125}" srcId="{A01005E7-848F-4A4A-BAE3-3DC9F8319C31}" destId="{D3BDDB94-7D7D-4BFE-A109-22CB11BCD484}" srcOrd="8" destOrd="0" parTransId="{52F20243-579C-4F7C-AB13-7918C1C4425E}" sibTransId="{2F77BF00-3FD3-461B-9D34-7966001C521D}"/>
    <dgm:cxn modelId="{8D502B31-0E86-4612-8F21-E08C2FF0C20E}" srcId="{A01005E7-848F-4A4A-BAE3-3DC9F8319C31}" destId="{AF2B8497-F735-4F2F-92C7-B8887F12F757}" srcOrd="2" destOrd="0" parTransId="{A31C9CA4-173A-4127-A474-8B750BF66D56}" sibTransId="{AC8421C0-2241-4B64-8F14-550419EEF1D1}"/>
    <dgm:cxn modelId="{C744F038-140C-4E92-9581-62EEFDD7E396}" srcId="{86F66CB9-9BD3-450C-9440-38BC93BDDDF2}" destId="{5324B8E2-4142-400D-B89F-9EBB7670AA19}" srcOrd="1" destOrd="0" parTransId="{363BCF92-5B91-4678-BB18-9FB4A4F9178E}" sibTransId="{781B0653-D932-4ECC-A722-F8F47AA8B4CC}"/>
    <dgm:cxn modelId="{7FB92774-5242-49E6-BB54-4512322AD0AC}" type="presOf" srcId="{C69CBAE5-94A4-4420-86EA-DCF4C799CB89}" destId="{F8272F49-E82A-42FD-A816-00C7EECAF12D}" srcOrd="0" destOrd="5" presId="urn:microsoft.com/office/officeart/2005/8/layout/vList6"/>
    <dgm:cxn modelId="{71DC0A99-D113-40BC-A56A-4B4B51619C58}" type="presOf" srcId="{8ED94BD6-960E-422B-BF1F-1C8E50BF20A2}" destId="{F8272F49-E82A-42FD-A816-00C7EECAF12D}" srcOrd="0" destOrd="1" presId="urn:microsoft.com/office/officeart/2005/8/layout/vList6"/>
    <dgm:cxn modelId="{75D70F00-67CF-4591-A01B-0E74F5CDAA74}" srcId="{A01005E7-848F-4A4A-BAE3-3DC9F8319C31}" destId="{2162470A-EAA5-4566-AB40-BC3569E57235}" srcOrd="0" destOrd="0" parTransId="{C59B4F2F-029F-4DAE-A45E-EF6FA94B747B}" sibTransId="{4C2EB811-91FE-4418-8693-88D829D1C807}"/>
    <dgm:cxn modelId="{2C00D572-C67E-49BC-A04B-8975E9036A46}" type="presOf" srcId="{31ECC71C-25DF-4081-90B7-5DB1DE5A32A0}" destId="{F8272F49-E82A-42FD-A816-00C7EECAF12D}" srcOrd="0" destOrd="6" presId="urn:microsoft.com/office/officeart/2005/8/layout/vList6"/>
    <dgm:cxn modelId="{8179A557-7A6B-4DFD-9ABA-0AB0424F251A}" type="presOf" srcId="{A01005E7-848F-4A4A-BAE3-3DC9F8319C31}" destId="{40019EE2-F9C9-486A-89FC-EA3674325D61}" srcOrd="0" destOrd="0" presId="urn:microsoft.com/office/officeart/2005/8/layout/vList6"/>
    <dgm:cxn modelId="{B599EF5D-1F8B-4754-A8D4-2C6BEDA2C493}" type="presOf" srcId="{D3BDDB94-7D7D-4BFE-A109-22CB11BCD484}" destId="{F8272F49-E82A-42FD-A816-00C7EECAF12D}" srcOrd="0" destOrd="8" presId="urn:microsoft.com/office/officeart/2005/8/layout/vList6"/>
    <dgm:cxn modelId="{17988FEE-4931-4824-8A9F-7A69FF4BB3EA}" srcId="{86F66CB9-9BD3-450C-9440-38BC93BDDDF2}" destId="{A01005E7-848F-4A4A-BAE3-3DC9F8319C31}" srcOrd="0" destOrd="0" parTransId="{DAB054FA-8141-4336-A21D-193036953235}" sibTransId="{82C3C539-F872-459F-BDA1-68117850CA7B}"/>
    <dgm:cxn modelId="{2D0FEA70-D1C6-4737-B2B3-76B07F88131D}" type="presOf" srcId="{5324B8E2-4142-400D-B89F-9EBB7670AA19}" destId="{084FE061-31D6-4D70-B3F6-421F991A5292}" srcOrd="0" destOrd="0" presId="urn:microsoft.com/office/officeart/2005/8/layout/vList6"/>
    <dgm:cxn modelId="{ECE765A6-F9F3-4576-AFB5-835BF9BC92CC}" type="presOf" srcId="{AF2B8497-F735-4F2F-92C7-B8887F12F757}" destId="{F8272F49-E82A-42FD-A816-00C7EECAF12D}" srcOrd="0" destOrd="2" presId="urn:microsoft.com/office/officeart/2005/8/layout/vList6"/>
    <dgm:cxn modelId="{EEE15AB9-46A0-424B-9757-33E881A0A89E}" srcId="{5324B8E2-4142-400D-B89F-9EBB7670AA19}" destId="{501D9D8B-764C-4788-8836-5E6532456719}" srcOrd="2" destOrd="0" parTransId="{BA546E4F-51F5-4624-9B6B-22FE7671A298}" sibTransId="{A285E110-C3F9-453E-AA85-2A47F1908219}"/>
    <dgm:cxn modelId="{9A298853-684D-41D6-8E7C-5147577F1A9D}" srcId="{A01005E7-848F-4A4A-BAE3-3DC9F8319C31}" destId="{31ECC71C-25DF-4081-90B7-5DB1DE5A32A0}" srcOrd="6" destOrd="0" parTransId="{535CF339-58BD-4861-9F8B-E27433EA42B2}" sibTransId="{01DED377-41B2-482F-ABF4-9AD73AAB2A39}"/>
    <dgm:cxn modelId="{D79D3EAF-A57A-4144-8A3D-DADEB045F4A4}" srcId="{A01005E7-848F-4A4A-BAE3-3DC9F8319C31}" destId="{7946AD8E-D28B-4325-9DA4-D1AE78B2097E}" srcOrd="3" destOrd="0" parTransId="{AAC34D3D-F2CC-4558-B7D2-B53C36B5D79D}" sibTransId="{C209DBC6-CDC3-440D-BD5B-DDC756C2A187}"/>
    <dgm:cxn modelId="{C031927A-594E-4085-BBA6-D7329F8B27E5}" type="presOf" srcId="{501D9D8B-764C-4788-8836-5E6532456719}" destId="{7823D22D-1004-483F-8865-A8B7C5BC4328}" srcOrd="0" destOrd="2" presId="urn:microsoft.com/office/officeart/2005/8/layout/vList6"/>
    <dgm:cxn modelId="{8F3FF0FB-8DDA-40AD-94C0-F0B3FC48E389}" type="presOf" srcId="{85A4A821-E3DE-492B-B85E-D2893659D9B8}" destId="{7823D22D-1004-483F-8865-A8B7C5BC4328}" srcOrd="0" destOrd="1" presId="urn:microsoft.com/office/officeart/2005/8/layout/vList6"/>
    <dgm:cxn modelId="{BF66070D-99C7-404C-81DA-202338A79D88}" srcId="{A01005E7-848F-4A4A-BAE3-3DC9F8319C31}" destId="{C69CBAE5-94A4-4420-86EA-DCF4C799CB89}" srcOrd="5" destOrd="0" parTransId="{DA76884E-88C7-4EF8-9431-712596A87B2A}" sibTransId="{7F9B37A1-0155-44E4-BA41-AC1A8643F686}"/>
    <dgm:cxn modelId="{03B07CC0-A1C6-45F1-8DDC-C46FBD1EE871}" type="presParOf" srcId="{CC5B4862-F56F-48E1-AD53-75E8D6C71A23}" destId="{323CD409-CE2A-4FE5-92BC-16C27750F197}" srcOrd="0" destOrd="0" presId="urn:microsoft.com/office/officeart/2005/8/layout/vList6"/>
    <dgm:cxn modelId="{35C49073-FF24-4921-B973-BDF06BF64DD6}" type="presParOf" srcId="{323CD409-CE2A-4FE5-92BC-16C27750F197}" destId="{40019EE2-F9C9-486A-89FC-EA3674325D61}" srcOrd="0" destOrd="0" presId="urn:microsoft.com/office/officeart/2005/8/layout/vList6"/>
    <dgm:cxn modelId="{CB5E3159-E6CB-4342-A196-D7F38DFEAFBD}" type="presParOf" srcId="{323CD409-CE2A-4FE5-92BC-16C27750F197}" destId="{F8272F49-E82A-42FD-A816-00C7EECAF12D}" srcOrd="1" destOrd="0" presId="urn:microsoft.com/office/officeart/2005/8/layout/vList6"/>
    <dgm:cxn modelId="{799A2608-CC42-4ADB-9DFB-6A12EA3BCF6F}" type="presParOf" srcId="{CC5B4862-F56F-48E1-AD53-75E8D6C71A23}" destId="{8A57BDDC-4A21-4DDA-9A47-E840FA8EC739}" srcOrd="1" destOrd="0" presId="urn:microsoft.com/office/officeart/2005/8/layout/vList6"/>
    <dgm:cxn modelId="{CDBB8514-66A9-4B78-9A46-69C042184A2B}" type="presParOf" srcId="{CC5B4862-F56F-48E1-AD53-75E8D6C71A23}" destId="{36339F51-790A-439B-B0AB-61FF6F79F897}" srcOrd="2" destOrd="0" presId="urn:microsoft.com/office/officeart/2005/8/layout/vList6"/>
    <dgm:cxn modelId="{0C70B0F1-B56F-41CE-AA7E-C21F3960172E}" type="presParOf" srcId="{36339F51-790A-439B-B0AB-61FF6F79F897}" destId="{084FE061-31D6-4D70-B3F6-421F991A5292}" srcOrd="0" destOrd="0" presId="urn:microsoft.com/office/officeart/2005/8/layout/vList6"/>
    <dgm:cxn modelId="{41863529-0D0B-4A69-9477-B2CF86E74C50}" type="presParOf" srcId="{36339F51-790A-439B-B0AB-61FF6F79F897}" destId="{7823D22D-1004-483F-8865-A8B7C5BC432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45EFB0-0359-4997-8831-EF1E6695860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F6AAAF-E60F-41C6-8CCD-3104563B8251}">
      <dgm:prSet phldrT="[Текст]" custT="1"/>
      <dgm:spPr>
        <a:solidFill>
          <a:schemeClr val="accent6">
            <a:lumMod val="20000"/>
            <a:lumOff val="80000"/>
            <a:alpha val="40000"/>
          </a:schemeClr>
        </a:solidFill>
        <a:ln w="1905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КОНТРОЛЬНО-СЧЕТНАЯ ПАЛАТА ТВЕРСКОЙ ОБЛАСТИ:</a:t>
          </a:r>
        </a:p>
        <a:p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Расширенные коллегии – 1</a:t>
          </a:r>
        </a:p>
        <a:p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Совместные КМ и ЭАМ – 0</a:t>
          </a:r>
          <a:endParaRPr lang="ru-RU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68CFF5-2D92-4A5A-8BF3-260D7127AAA2}" type="parTrans" cxnId="{EA09489F-D440-43BB-BD4C-22BF572E6A38}">
      <dgm:prSet/>
      <dgm:spPr/>
      <dgm:t>
        <a:bodyPr/>
        <a:lstStyle/>
        <a:p>
          <a:endParaRPr lang="ru-RU"/>
        </a:p>
      </dgm:t>
    </dgm:pt>
    <dgm:pt modelId="{09CFC9ED-A216-4DE1-AE55-CEDAAAAEDAE0}" type="sibTrans" cxnId="{EA09489F-D440-43BB-BD4C-22BF572E6A38}">
      <dgm:prSet/>
      <dgm:spPr/>
      <dgm:t>
        <a:bodyPr/>
        <a:lstStyle/>
        <a:p>
          <a:endParaRPr lang="ru-RU"/>
        </a:p>
      </dgm:t>
    </dgm:pt>
    <dgm:pt modelId="{6D6FDD34-E27E-45A6-8D7E-782319CDDC9F}">
      <dgm:prSet phldrT="[Текст]" custT="1"/>
      <dgm:spPr>
        <a:solidFill>
          <a:schemeClr val="accent6">
            <a:lumMod val="20000"/>
            <a:lumOff val="80000"/>
            <a:alpha val="40000"/>
          </a:schemeClr>
        </a:solidFill>
        <a:ln w="1905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500" b="1" dirty="0" smtClean="0">
              <a:solidFill>
                <a:schemeClr val="tx1"/>
              </a:solidFill>
            </a:rPr>
            <a:t>     </a:t>
          </a: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ПРОКУРАТУРА ЦЕНТРАЛЬНОГО РАЙОНА ГОРОДА ТВЕРИ: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- Заседания МРГ по  противодействию преступлениям и правонарушениям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при</a:t>
          </a:r>
          <a:r>
            <a:rPr lang="ru-RU" sz="1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реализации национальных проектов – 4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- Заседания МРГ по противодействию коррупции – 4</a:t>
          </a:r>
          <a:endParaRPr lang="ru-RU" sz="13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EDA4BA-5EBD-4407-8EB0-9A2FABA7A16D}" type="parTrans" cxnId="{9D6D997E-6400-4D43-8F87-66985794B0D5}">
      <dgm:prSet/>
      <dgm:spPr/>
      <dgm:t>
        <a:bodyPr/>
        <a:lstStyle/>
        <a:p>
          <a:endParaRPr lang="ru-RU"/>
        </a:p>
      </dgm:t>
    </dgm:pt>
    <dgm:pt modelId="{8421A9CE-7590-4862-B1A5-D1C1D69270FC}" type="sibTrans" cxnId="{9D6D997E-6400-4D43-8F87-66985794B0D5}">
      <dgm:prSet/>
      <dgm:spPr/>
      <dgm:t>
        <a:bodyPr/>
        <a:lstStyle/>
        <a:p>
          <a:endParaRPr lang="ru-RU"/>
        </a:p>
      </dgm:t>
    </dgm:pt>
    <dgm:pt modelId="{AE0A5E87-8F44-4BF2-9806-FFE832214771}">
      <dgm:prSet phldrT="[Текст]" custT="1"/>
      <dgm:spPr>
        <a:solidFill>
          <a:schemeClr val="accent6">
            <a:lumMod val="20000"/>
            <a:lumOff val="80000"/>
            <a:alpha val="40000"/>
          </a:schemeClr>
        </a:solidFill>
        <a:ln w="1905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solidFill>
                <a:schemeClr val="tx1"/>
              </a:solidFill>
            </a:rPr>
            <a:t>    </a:t>
          </a: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СОЮЗ МУНИЦИПАЛЬНЫХ КОНТРОЛЬНО-СЧЕТНЫХ ОРГАНОВ: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- Конференции – 2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- Круглые столы, вебинары, иные обучающие мероприятия – 28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- Общие собрания членов Союза МКСО – 1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- Общие собрания Представительства Союза МКСО в ЦФО – 1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- Комиссия Союза МКСО по правовым вопросам – 9</a:t>
          </a:r>
          <a:endParaRPr lang="ru-RU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3EC9E0-D86E-4E4E-A0F4-795BCF261BC3}" type="sibTrans" cxnId="{0A12210B-0935-4860-BE2B-FF68E0D2D263}">
      <dgm:prSet/>
      <dgm:spPr/>
      <dgm:t>
        <a:bodyPr/>
        <a:lstStyle/>
        <a:p>
          <a:endParaRPr lang="ru-RU"/>
        </a:p>
      </dgm:t>
    </dgm:pt>
    <dgm:pt modelId="{7884AAA2-6F75-48C1-AC28-F3C084E043F3}" type="parTrans" cxnId="{0A12210B-0935-4860-BE2B-FF68E0D2D263}">
      <dgm:prSet/>
      <dgm:spPr/>
      <dgm:t>
        <a:bodyPr/>
        <a:lstStyle/>
        <a:p>
          <a:endParaRPr lang="ru-RU"/>
        </a:p>
      </dgm:t>
    </dgm:pt>
    <dgm:pt modelId="{66FAEB22-E475-4F2F-8E2D-D210DA98438C}" type="pres">
      <dgm:prSet presAssocID="{FD45EFB0-0359-4997-8831-EF1E669586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95A4F1-E6A7-4945-B875-FF16427427A6}" type="pres">
      <dgm:prSet presAssocID="{AE0A5E87-8F44-4BF2-9806-FFE832214771}" presName="composite" presStyleCnt="0"/>
      <dgm:spPr/>
    </dgm:pt>
    <dgm:pt modelId="{7B5E4132-8127-4784-9056-1EB16D375937}" type="pres">
      <dgm:prSet presAssocID="{AE0A5E87-8F44-4BF2-9806-FFE832214771}" presName="rect1" presStyleLbl="trAlignAcc1" presStyleIdx="0" presStyleCnt="3" custScaleX="177282" custScaleY="102418" custLinFactNeighborX="2705" custLinFactNeighborY="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2AA84-F5AC-4BD4-BBEB-AD01E2C283D7}" type="pres">
      <dgm:prSet presAssocID="{AE0A5E87-8F44-4BF2-9806-FFE832214771}" presName="rect2" presStyleLbl="fgImgPlace1" presStyleIdx="0" presStyleCnt="3" custScaleX="140219" custScaleY="49401" custLinFactX="-71772" custLinFactNeighborX="-100000" custLinFactNeighborY="1083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E09CE1AA-72C7-4A77-86F9-B3DA6EA554EC}" type="pres">
      <dgm:prSet presAssocID="{413EC9E0-D86E-4E4E-A0F4-795BCF261BC3}" presName="sibTrans" presStyleCnt="0"/>
      <dgm:spPr/>
    </dgm:pt>
    <dgm:pt modelId="{4FC7A937-1A8D-447F-98AE-0566C649A1A0}" type="pres">
      <dgm:prSet presAssocID="{35F6AAAF-E60F-41C6-8CCD-3104563B8251}" presName="composite" presStyleCnt="0"/>
      <dgm:spPr/>
    </dgm:pt>
    <dgm:pt modelId="{793136DD-521A-4617-BD56-237517F63016}" type="pres">
      <dgm:prSet presAssocID="{35F6AAAF-E60F-41C6-8CCD-3104563B8251}" presName="rect1" presStyleLbl="trAlignAcc1" presStyleIdx="1" presStyleCnt="3" custScaleX="173108" custScaleY="85283" custLinFactNeighborX="4845" custLinFactNeighborY="-5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032E6-5466-4305-8063-59D330622D53}" type="pres">
      <dgm:prSet presAssocID="{35F6AAAF-E60F-41C6-8CCD-3104563B8251}" presName="rect2" presStyleLbl="fgImgPlace1" presStyleIdx="1" presStyleCnt="3" custScaleX="141898" custScaleY="69527" custLinFactX="-70933" custLinFactNeighborX="-100000" custLinFactNeighborY="4175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D5A64A36-4131-4DD8-8C8B-EAEC0B22DBBF}" type="pres">
      <dgm:prSet presAssocID="{09CFC9ED-A216-4DE1-AE55-CEDAAAAEDAE0}" presName="sibTrans" presStyleCnt="0"/>
      <dgm:spPr/>
    </dgm:pt>
    <dgm:pt modelId="{BBC031DD-82CD-4FD3-A7B6-EC97855ED6C5}" type="pres">
      <dgm:prSet presAssocID="{6D6FDD34-E27E-45A6-8D7E-782319CDDC9F}" presName="composite" presStyleCnt="0"/>
      <dgm:spPr/>
    </dgm:pt>
    <dgm:pt modelId="{9E287B3A-FD41-4111-8AE3-D65D57828F44}" type="pres">
      <dgm:prSet presAssocID="{6D6FDD34-E27E-45A6-8D7E-782319CDDC9F}" presName="rect1" presStyleLbl="trAlignAcc1" presStyleIdx="2" presStyleCnt="3" custScaleX="177970" custScaleY="106045" custLinFactNeighborX="2352" custLinFactNeighborY="-5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BB36D-264A-423F-B169-E220A4575056}" type="pres">
      <dgm:prSet presAssocID="{6D6FDD34-E27E-45A6-8D7E-782319CDDC9F}" presName="rect2" presStyleLbl="fgImgPlace1" presStyleIdx="2" presStyleCnt="3" custScaleX="140475" custScaleY="74550" custLinFactX="-71644" custLinFactNeighborX="-100000" custLinFactNeighborY="6726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</dgm:ptLst>
  <dgm:cxnLst>
    <dgm:cxn modelId="{09958BD5-709F-47A4-A5BB-40952FBA6CB6}" type="presOf" srcId="{FD45EFB0-0359-4997-8831-EF1E6695860A}" destId="{66FAEB22-E475-4F2F-8E2D-D210DA98438C}" srcOrd="0" destOrd="0" presId="urn:microsoft.com/office/officeart/2008/layout/PictureStrips"/>
    <dgm:cxn modelId="{62512436-D1A1-48D6-9770-E1AB85D0B7B4}" type="presOf" srcId="{AE0A5E87-8F44-4BF2-9806-FFE832214771}" destId="{7B5E4132-8127-4784-9056-1EB16D375937}" srcOrd="0" destOrd="0" presId="urn:microsoft.com/office/officeart/2008/layout/PictureStrips"/>
    <dgm:cxn modelId="{0A12210B-0935-4860-BE2B-FF68E0D2D263}" srcId="{FD45EFB0-0359-4997-8831-EF1E6695860A}" destId="{AE0A5E87-8F44-4BF2-9806-FFE832214771}" srcOrd="0" destOrd="0" parTransId="{7884AAA2-6F75-48C1-AC28-F3C084E043F3}" sibTransId="{413EC9E0-D86E-4E4E-A0F4-795BCF261BC3}"/>
    <dgm:cxn modelId="{9D6D997E-6400-4D43-8F87-66985794B0D5}" srcId="{FD45EFB0-0359-4997-8831-EF1E6695860A}" destId="{6D6FDD34-E27E-45A6-8D7E-782319CDDC9F}" srcOrd="2" destOrd="0" parTransId="{EEEDA4BA-5EBD-4407-8EB0-9A2FABA7A16D}" sibTransId="{8421A9CE-7590-4862-B1A5-D1C1D69270FC}"/>
    <dgm:cxn modelId="{EA09489F-D440-43BB-BD4C-22BF572E6A38}" srcId="{FD45EFB0-0359-4997-8831-EF1E6695860A}" destId="{35F6AAAF-E60F-41C6-8CCD-3104563B8251}" srcOrd="1" destOrd="0" parTransId="{6D68CFF5-2D92-4A5A-8BF3-260D7127AAA2}" sibTransId="{09CFC9ED-A216-4DE1-AE55-CEDAAAAEDAE0}"/>
    <dgm:cxn modelId="{2E28B57E-A653-4D3B-90C2-177E14CF8311}" type="presOf" srcId="{35F6AAAF-E60F-41C6-8CCD-3104563B8251}" destId="{793136DD-521A-4617-BD56-237517F63016}" srcOrd="0" destOrd="0" presId="urn:microsoft.com/office/officeart/2008/layout/PictureStrips"/>
    <dgm:cxn modelId="{011CDAF9-5C20-4FE5-9B40-B693D8E8E9F8}" type="presOf" srcId="{6D6FDD34-E27E-45A6-8D7E-782319CDDC9F}" destId="{9E287B3A-FD41-4111-8AE3-D65D57828F44}" srcOrd="0" destOrd="0" presId="urn:microsoft.com/office/officeart/2008/layout/PictureStrips"/>
    <dgm:cxn modelId="{89E74E75-0765-462C-9648-6096C277A613}" type="presParOf" srcId="{66FAEB22-E475-4F2F-8E2D-D210DA98438C}" destId="{9995A4F1-E6A7-4945-B875-FF16427427A6}" srcOrd="0" destOrd="0" presId="urn:microsoft.com/office/officeart/2008/layout/PictureStrips"/>
    <dgm:cxn modelId="{AA32BE07-EDE7-4F0F-88D4-7774BAAEF77C}" type="presParOf" srcId="{9995A4F1-E6A7-4945-B875-FF16427427A6}" destId="{7B5E4132-8127-4784-9056-1EB16D375937}" srcOrd="0" destOrd="0" presId="urn:microsoft.com/office/officeart/2008/layout/PictureStrips"/>
    <dgm:cxn modelId="{C1825861-4C1F-4086-9C59-11F1ADFA139C}" type="presParOf" srcId="{9995A4F1-E6A7-4945-B875-FF16427427A6}" destId="{D482AA84-F5AC-4BD4-BBEB-AD01E2C283D7}" srcOrd="1" destOrd="0" presId="urn:microsoft.com/office/officeart/2008/layout/PictureStrips"/>
    <dgm:cxn modelId="{5EE4A4C4-9513-4E56-9FE9-DB04358800C2}" type="presParOf" srcId="{66FAEB22-E475-4F2F-8E2D-D210DA98438C}" destId="{E09CE1AA-72C7-4A77-86F9-B3DA6EA554EC}" srcOrd="1" destOrd="0" presId="urn:microsoft.com/office/officeart/2008/layout/PictureStrips"/>
    <dgm:cxn modelId="{30158352-CC59-4253-BF1A-52C57DB0F252}" type="presParOf" srcId="{66FAEB22-E475-4F2F-8E2D-D210DA98438C}" destId="{4FC7A937-1A8D-447F-98AE-0566C649A1A0}" srcOrd="2" destOrd="0" presId="urn:microsoft.com/office/officeart/2008/layout/PictureStrips"/>
    <dgm:cxn modelId="{F938ECB6-F4BA-4545-8FC3-A836DFDB7C3C}" type="presParOf" srcId="{4FC7A937-1A8D-447F-98AE-0566C649A1A0}" destId="{793136DD-521A-4617-BD56-237517F63016}" srcOrd="0" destOrd="0" presId="urn:microsoft.com/office/officeart/2008/layout/PictureStrips"/>
    <dgm:cxn modelId="{540AAEF4-4A98-4AF7-A02A-45BB221BFAC5}" type="presParOf" srcId="{4FC7A937-1A8D-447F-98AE-0566C649A1A0}" destId="{D62032E6-5466-4305-8063-59D330622D53}" srcOrd="1" destOrd="0" presId="urn:microsoft.com/office/officeart/2008/layout/PictureStrips"/>
    <dgm:cxn modelId="{9E82BC17-24AB-4E8B-B660-BCCC1626427E}" type="presParOf" srcId="{66FAEB22-E475-4F2F-8E2D-D210DA98438C}" destId="{D5A64A36-4131-4DD8-8C8B-EAEC0B22DBBF}" srcOrd="3" destOrd="0" presId="urn:microsoft.com/office/officeart/2008/layout/PictureStrips"/>
    <dgm:cxn modelId="{A6B9C084-897B-4685-884F-9D0F9B599C5B}" type="presParOf" srcId="{66FAEB22-E475-4F2F-8E2D-D210DA98438C}" destId="{BBC031DD-82CD-4FD3-A7B6-EC97855ED6C5}" srcOrd="4" destOrd="0" presId="urn:microsoft.com/office/officeart/2008/layout/PictureStrips"/>
    <dgm:cxn modelId="{5BF48877-B0A7-486A-9988-FB4A7B50E6EB}" type="presParOf" srcId="{BBC031DD-82CD-4FD3-A7B6-EC97855ED6C5}" destId="{9E287B3A-FD41-4111-8AE3-D65D57828F44}" srcOrd="0" destOrd="0" presId="urn:microsoft.com/office/officeart/2008/layout/PictureStrips"/>
    <dgm:cxn modelId="{A6257052-593E-41A8-B1B8-0467FDAF4B03}" type="presParOf" srcId="{BBC031DD-82CD-4FD3-A7B6-EC97855ED6C5}" destId="{B84BB36D-264A-423F-B169-E220A4575056}" srcOrd="1" destOrd="0" presId="urn:microsoft.com/office/officeart/2008/layout/PictureStrips"/>
  </dgm:cxnLst>
  <dgm:bg/>
  <dgm:whole>
    <a:ln w="1270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72F49-E82A-42FD-A816-00C7EECAF12D}">
      <dsp:nvSpPr>
        <dsp:cNvPr id="0" name=""/>
        <dsp:cNvSpPr/>
      </dsp:nvSpPr>
      <dsp:spPr>
        <a:xfrm>
          <a:off x="2066545" y="78199"/>
          <a:ext cx="5962346" cy="1783514"/>
        </a:xfrm>
        <a:prstGeom prst="round2Diag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Проведение финансово-экономической экспертизы проекта бюджета города Твери на 2024 год и плановый период 2025 и 2026 годов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baseline="0" dirty="0" smtClean="0">
              <a:latin typeface="Times New Roman" pitchFamily="18" charset="0"/>
              <a:cs typeface="Times New Roman" pitchFamily="18" charset="0"/>
            </a:rPr>
            <a:t>Финансово-экономическая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экспертиза проектов муниципальных правовых актов города Твери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</dsp:txBody>
      <dsp:txXfrm>
        <a:off x="2153609" y="165263"/>
        <a:ext cx="5788218" cy="1609386"/>
      </dsp:txXfrm>
    </dsp:sp>
    <dsp:sp modelId="{40019EE2-F9C9-486A-89FC-EA3674325D61}">
      <dsp:nvSpPr>
        <dsp:cNvPr id="0" name=""/>
        <dsp:cNvSpPr/>
      </dsp:nvSpPr>
      <dsp:spPr>
        <a:xfrm>
          <a:off x="0" y="478407"/>
          <a:ext cx="2061509" cy="932603"/>
        </a:xfrm>
        <a:prstGeom prst="homePlat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Предварительный контроль</a:t>
          </a:r>
          <a:endParaRPr lang="ru-RU" sz="15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78407"/>
        <a:ext cx="1828358" cy="932603"/>
      </dsp:txXfrm>
    </dsp:sp>
    <dsp:sp modelId="{7823D22D-1004-483F-8865-A8B7C5BC4328}">
      <dsp:nvSpPr>
        <dsp:cNvPr id="0" name=""/>
        <dsp:cNvSpPr/>
      </dsp:nvSpPr>
      <dsp:spPr>
        <a:xfrm>
          <a:off x="2041907" y="2025189"/>
          <a:ext cx="5986984" cy="2031170"/>
        </a:xfrm>
        <a:prstGeom prst="round2DiagRect">
          <a:avLst/>
        </a:prstGeom>
        <a:solidFill>
          <a:schemeClr val="bg1">
            <a:lumMod val="75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2499"/>
              <a:satOff val="-19497"/>
              <a:lumOff val="-2301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Внешняя проверка отчета Администрации города Твери об исполнении бюджета за 2022 год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Мониторинги в части анализа и контроля исполнения бюджета города в текущем финансовом году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Тематические (контрольные и экспертно-аналитические) мероприят</a:t>
          </a: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ия</a:t>
          </a:r>
        </a:p>
      </dsp:txBody>
      <dsp:txXfrm>
        <a:off x="2141061" y="2124343"/>
        <a:ext cx="5788676" cy="1832862"/>
      </dsp:txXfrm>
    </dsp:sp>
    <dsp:sp modelId="{084FE061-31D6-4D70-B3F6-421F991A5292}">
      <dsp:nvSpPr>
        <dsp:cNvPr id="0" name=""/>
        <dsp:cNvSpPr/>
      </dsp:nvSpPr>
      <dsp:spPr>
        <a:xfrm>
          <a:off x="0" y="2520279"/>
          <a:ext cx="2012072" cy="1000536"/>
        </a:xfrm>
        <a:prstGeom prst="homePlat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Последующий контроль</a:t>
          </a:r>
          <a:endParaRPr lang="ru-RU" sz="15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520279"/>
        <a:ext cx="1761938" cy="1000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E4132-8127-4784-9056-1EB16D375937}">
      <dsp:nvSpPr>
        <dsp:cNvPr id="0" name=""/>
        <dsp:cNvSpPr/>
      </dsp:nvSpPr>
      <dsp:spPr>
        <a:xfrm>
          <a:off x="440803" y="89024"/>
          <a:ext cx="6862423" cy="1238908"/>
        </a:xfrm>
        <a:prstGeom prst="rect">
          <a:avLst/>
        </a:prstGeom>
        <a:solidFill>
          <a:schemeClr val="accent6">
            <a:lumMod val="20000"/>
            <a:lumOff val="80000"/>
            <a:alpha val="40000"/>
          </a:schemeClr>
        </a:solid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342" tIns="49530" rIns="49530" bIns="49530" numCol="1" spcCol="1270" anchor="ctr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    </a:t>
          </a: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СОЮЗ МУНИЦИПАЛЬНЫХ КОНТРОЛЬНО-СЧЕТНЫХ ОРГАНОВ:</a:t>
          </a:r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- Конференции – 2</a:t>
          </a:r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- Круглые столы, вебинары, иные обучающие мероприятия – 28</a:t>
          </a:r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- Общие собрания членов Союза МКСО – 1</a:t>
          </a:r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- Общие собрания Представительства Союза МКСО в ЦФО – 1</a:t>
          </a:r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- Комиссия Союза МКСО по правовым вопросам – 9</a:t>
          </a:r>
          <a:endParaRPr lang="ru-RU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0803" y="89024"/>
        <a:ext cx="6862423" cy="1238908"/>
      </dsp:txXfrm>
    </dsp:sp>
    <dsp:sp modelId="{D482AA84-F5AC-4BD4-BBEB-AD01E2C283D7}">
      <dsp:nvSpPr>
        <dsp:cNvPr id="0" name=""/>
        <dsp:cNvSpPr/>
      </dsp:nvSpPr>
      <dsp:spPr>
        <a:xfrm>
          <a:off x="45787" y="380646"/>
          <a:ext cx="1187319" cy="62746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136DD-521A-4617-BD56-237517F63016}">
      <dsp:nvSpPr>
        <dsp:cNvPr id="0" name=""/>
        <dsp:cNvSpPr/>
      </dsp:nvSpPr>
      <dsp:spPr>
        <a:xfrm>
          <a:off x="604426" y="1459363"/>
          <a:ext cx="6700851" cy="1031633"/>
        </a:xfrm>
        <a:prstGeom prst="rect">
          <a:avLst/>
        </a:prstGeom>
        <a:solidFill>
          <a:schemeClr val="accent6">
            <a:lumMod val="20000"/>
            <a:lumOff val="80000"/>
            <a:alpha val="40000"/>
          </a:schemeClr>
        </a:solid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342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КОНТРОЛЬНО-СЧЕТНАЯ ПАЛАТА ТВЕРСКОЙ ОБЛАСТИ: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Расширенные коллегии – 1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Совместные КМ и ЭАМ – 0</a:t>
          </a:r>
          <a:endParaRPr lang="ru-RU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4426" y="1459363"/>
        <a:ext cx="6700851" cy="1031633"/>
      </dsp:txXfrm>
    </dsp:sp>
    <dsp:sp modelId="{D62032E6-5466-4305-8063-59D330622D53}">
      <dsp:nvSpPr>
        <dsp:cNvPr id="0" name=""/>
        <dsp:cNvSpPr/>
      </dsp:nvSpPr>
      <dsp:spPr>
        <a:xfrm>
          <a:off x="45783" y="1512166"/>
          <a:ext cx="1201537" cy="88309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87B3A-FD41-4111-8AE3-D65D57828F44}">
      <dsp:nvSpPr>
        <dsp:cNvPr id="0" name=""/>
        <dsp:cNvSpPr/>
      </dsp:nvSpPr>
      <dsp:spPr>
        <a:xfrm>
          <a:off x="413823" y="2634491"/>
          <a:ext cx="6889054" cy="1282782"/>
        </a:xfrm>
        <a:prstGeom prst="rect">
          <a:avLst/>
        </a:prstGeom>
        <a:solidFill>
          <a:schemeClr val="accent6">
            <a:lumMod val="20000"/>
            <a:lumOff val="80000"/>
            <a:alpha val="40000"/>
          </a:schemeClr>
        </a:solid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342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     </a:t>
          </a: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ПРОКУРАТУРА ЦЕНТРАЛЬНОГО РАЙОНА ГОРОДА ТВЕРИ: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- Заседания МРГ по  противодействию преступлениям и правонарушениям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при</a:t>
          </a:r>
          <a:r>
            <a:rPr lang="ru-RU" sz="13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реализации национальных проектов – 4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- Заседания МРГ по противодействию коррупции – 4</a:t>
          </a:r>
          <a:endParaRPr lang="ru-RU" sz="13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823" y="2634491"/>
        <a:ext cx="6889054" cy="1282782"/>
      </dsp:txXfrm>
    </dsp:sp>
    <dsp:sp modelId="{B84BB36D-264A-423F-B169-E220A4575056}">
      <dsp:nvSpPr>
        <dsp:cNvPr id="0" name=""/>
        <dsp:cNvSpPr/>
      </dsp:nvSpPr>
      <dsp:spPr>
        <a:xfrm>
          <a:off x="45787" y="2808314"/>
          <a:ext cx="1189487" cy="94689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0.53025</cdr:x>
      <cdr:y>0.50391</cdr:y>
    </cdr:from>
    <cdr:to>
      <cdr:x>0.58221</cdr:x>
      <cdr:y>0.51627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4102369" y="2249094"/>
          <a:ext cx="401969" cy="5516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0.56053</cdr:x>
      <cdr:y>0.5</cdr:y>
    </cdr:from>
    <cdr:to>
      <cdr:x>0.67638</cdr:x>
      <cdr:y>0.69842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23943" y="23042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0.57282</cdr:x>
      <cdr:y>0.46527</cdr:y>
    </cdr:from>
    <cdr:to>
      <cdr:x>0.67915</cdr:x>
      <cdr:y>0.69842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31659" y="2076644"/>
          <a:ext cx="822667" cy="1040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16,3 тыс. руб.</a:t>
          </a:r>
          <a:endParaRPr lang="ru-RU" sz="1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0.4834</cdr:x>
      <cdr:y>0.78551</cdr:y>
    </cdr:from>
    <cdr:to>
      <cdr:x>0.56117</cdr:x>
      <cdr:y>0.79541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3739852" y="3505937"/>
          <a:ext cx="601677" cy="4422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0.55217</cdr:x>
      <cdr:y>0.758</cdr:y>
    </cdr:from>
    <cdr:to>
      <cdr:x>0.74432</cdr:x>
      <cdr:y>0.97928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4271954" y="3383165"/>
          <a:ext cx="1486599" cy="9876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895,1 тыс. руб.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0.46543</cdr:x>
      <cdr:y>0.13131</cdr:y>
    </cdr:from>
    <cdr:to>
      <cdr:x>0.69358</cdr:x>
      <cdr:y>0.33619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3600829" y="586095"/>
          <a:ext cx="1765106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128 591,1 тыс. руб.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0.40953</cdr:x>
      <cdr:y>0.1772</cdr:y>
    </cdr:from>
    <cdr:to>
      <cdr:x>0.47696</cdr:x>
      <cdr:y>0.21198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V="1">
          <a:off x="3168352" y="790877"/>
          <a:ext cx="521684" cy="15525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0.03203</cdr:x>
      <cdr:y>0.09808</cdr:y>
    </cdr:from>
    <cdr:to>
      <cdr:x>0.26061</cdr:x>
      <cdr:y>0.26378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247790" y="437759"/>
          <a:ext cx="1768434" cy="7395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26 178,3 тыс. руб.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0.22184</cdr:x>
      <cdr:y>0.14357</cdr:y>
    </cdr:from>
    <cdr:to>
      <cdr:x>0.24976</cdr:x>
      <cdr:y>0.20811</cdr:y>
    </cdr:to>
    <cdr:cxnSp macro="">
      <cdr:nvCxnSpPr>
        <cdr:cNvPr id="21" name="Прямая соединительная линия 20"/>
        <cdr:cNvCxnSpPr/>
      </cdr:nvCxnSpPr>
      <cdr:spPr>
        <a:xfrm xmlns:a="http://schemas.openxmlformats.org/drawingml/2006/main">
          <a:off x="1716313" y="640814"/>
          <a:ext cx="216024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429BB-807D-4092-B6D9-9A12B14755A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56B49-CB45-4D92-A75D-31B8AB97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25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56B49-CB45-4D92-A75D-31B8AB97977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7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56B49-CB45-4D92-A75D-31B8AB97977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1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56B49-CB45-4D92-A75D-31B8AB97977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9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1BB3-976D-4946-92B0-2737EB7A0D81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3174-B5BB-4466-AF0E-72D3ACDF4D5E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2616-E04F-48D8-9165-7BC293E209AC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6EBB-D4AD-4C2E-886B-A71AE3322589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1602-4E99-4F4F-8558-93B9545428DD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B804-B0AD-4A89-9261-C6C4E71D9DF9}" type="datetime1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2CD1-E80A-434F-A35D-660AC18A64C1}" type="datetime1">
              <a:rPr lang="ru-RU" smtClean="0"/>
              <a:t>08.04.2024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6D64-C68A-4A02-8480-7CCF86A02CF7}" type="datetime1">
              <a:rPr lang="ru-RU" smtClean="0"/>
              <a:t>08.04.2024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48AA-ABA8-4EA2-9C41-B9EDF21FB5D0}" type="datetime1">
              <a:rPr lang="ru-RU" smtClean="0"/>
              <a:t>08.04.2024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EE38-161C-4B59-B4F4-2725E75EF0DB}" type="datetime1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E6D5-6D76-464C-B06D-ECD4FEDDD7F4}" type="datetime1">
              <a:rPr lang="ru-RU" smtClean="0"/>
              <a:t>08.04.2024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C4086BE-F9F6-443E-8FD3-05BBA14433D5}" type="datetime1">
              <a:rPr lang="ru-RU" smtClean="0"/>
              <a:t>08.04.2024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332656"/>
            <a:ext cx="8079432" cy="6048672"/>
          </a:xfrm>
        </p:spPr>
        <p:txBody>
          <a:bodyPr>
            <a:normAutofit fontScale="85000" lnSpcReduction="10000"/>
          </a:bodyPr>
          <a:lstStyle/>
          <a:p>
            <a:pPr algn="ctr"/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70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>
              <a:lnSpc>
                <a:spcPct val="120000"/>
              </a:lnSpc>
            </a:pPr>
            <a:r>
              <a:rPr lang="ru-RU" sz="54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деятельности</a:t>
            </a:r>
            <a:endParaRPr lang="ru-RU" sz="4100" b="1" dirty="0" smtClean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54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Контрольно-счетной палаты</a:t>
            </a:r>
            <a:endParaRPr lang="ru-RU" sz="41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5400" b="1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4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орода Твери</a:t>
            </a:r>
            <a:endParaRPr lang="ru-RU" sz="41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2023 год</a:t>
            </a:r>
            <a:endParaRPr lang="ru-RU" sz="4100" b="1" dirty="0" smtClean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8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646430" cy="7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9" y="44625"/>
            <a:ext cx="7776863" cy="432048"/>
          </a:xfrm>
          <a:solidFill>
            <a:srgbClr val="92D050"/>
          </a:solidFill>
          <a:effectLst/>
        </p:spPr>
        <p:txBody>
          <a:bodyPr>
            <a:normAutofit/>
          </a:bodyPr>
          <a:lstStyle/>
          <a:p>
            <a:pPr algn="just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Твери</a:t>
            </a:r>
            <a:endParaRPr lang="ru-RU" sz="3100" b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815" y="687572"/>
            <a:ext cx="7965448" cy="5387429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DDDDDD"/>
              </a:buClr>
              <a:buNone/>
            </a:pPr>
            <a:r>
              <a:rPr lang="ru-RU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КСП</a:t>
            </a:r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DDDDD"/>
              </a:buClr>
              <a:buNone/>
            </a:pPr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b="1" smtClean="0">
                <a:solidFill>
                  <a:schemeClr val="bg2">
                    <a:lumMod val="25000"/>
                  </a:schemeClr>
                </a:solidFill>
              </a:rPr>
              <a:t>10</a:t>
            </a:fld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412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048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572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4572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6096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620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6200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5747" y="106680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 повышения доходного потенциала бюджета города Твери</a:t>
            </a:r>
            <a:endParaRPr lang="ru-RU" dirty="0"/>
          </a:p>
        </p:txBody>
      </p:sp>
      <p:pic>
        <p:nvPicPr>
          <p:cNvPr id="31" name="Рисунок 30" descr="https://cdn0.iconfinder.com/data/icons/business-pack-4/512/business_chart_stock_market_report_graph_diagram_growth_success-512.png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648960"/>
            <a:ext cx="1402086" cy="105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5"/>
            <a:ext cx="504056" cy="64807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021685" y="1500557"/>
            <a:ext cx="7100629" cy="20224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проведения КМ и ЭАМ,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финансово-экономической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экспертизы проектов решений ТГД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Администрацией города Твери и ее структурными подразделениями проведены дополнительные мероприятия, направленные на: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доходного потенциала бюджета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 Твери за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счет налоговых и неналоговых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поступлений</a:t>
            </a:r>
          </a:p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работы по управлению муниципальной собственностью, в том числе в части претензионно-исковой деятельности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21684" y="3806989"/>
            <a:ext cx="6718667" cy="1966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увеличены параметры доходной части бюджета города: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на 2 351 057,2 тыс. руб.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 – на 59 000,0 тыс. руб.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увеличены поступления в бюджет города за счет совершенствования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механизмов получения неналоговых доходов, управления муниципальной собственностью в 2023 году на 251 386,6 тыс. руб.; ожидаемое поступление в 2024 году – 69 824,0 тыс. руб.</a:t>
            </a:r>
          </a:p>
        </p:txBody>
      </p:sp>
      <p:sp>
        <p:nvSpPr>
          <p:cNvPr id="12" name="Штриховая стрелка вправо 11"/>
          <p:cNvSpPr/>
          <p:nvPr/>
        </p:nvSpPr>
        <p:spPr>
          <a:xfrm rot="5400000">
            <a:off x="6585328" y="3552957"/>
            <a:ext cx="725870" cy="508065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1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7897" y="44625"/>
            <a:ext cx="7772536" cy="432048"/>
          </a:xfrm>
          <a:solidFill>
            <a:srgbClr val="92D050"/>
          </a:solidFill>
          <a:effectLst/>
        </p:spPr>
        <p:txBody>
          <a:bodyPr>
            <a:normAutofit/>
          </a:bodyPr>
          <a:lstStyle/>
          <a:p>
            <a:pPr algn="just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Твери</a:t>
            </a:r>
            <a:endParaRPr lang="ru-RU" sz="3100" b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762000"/>
            <a:ext cx="7698432" cy="5318125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DDDDDD"/>
              </a:buClr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ДЕЯТЕЛЬНОСТИ КСП</a:t>
            </a:r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b="1" smtClean="0">
                <a:solidFill>
                  <a:schemeClr val="bg2">
                    <a:lumMod val="25000"/>
                  </a:schemeClr>
                </a:solidFill>
              </a:rPr>
              <a:t>11</a:t>
            </a:fld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77650" y="1348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57200" y="21720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048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572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4572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6096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620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6200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1080404"/>
            <a:ext cx="6381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7FD13B"/>
              </a:buClr>
            </a:pPr>
            <a:r>
              <a:rPr lang="ru-RU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 расходования средств бюджета города Твери</a:t>
            </a:r>
          </a:p>
          <a:p>
            <a:pPr lvl="0" algn="ctr">
              <a:buClr>
                <a:srgbClr val="7FD13B"/>
              </a:buClr>
            </a:pPr>
            <a:endParaRPr lang="ru-RU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документ 20"/>
          <p:cNvSpPr/>
          <p:nvPr/>
        </p:nvSpPr>
        <p:spPr>
          <a:xfrm>
            <a:off x="648110" y="1568235"/>
            <a:ext cx="7596298" cy="4816690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152400" dir="18900000" algn="bl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100"/>
              </a:lnSpc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</a:p>
          <a:p>
            <a:pPr algn="just">
              <a:lnSpc>
                <a:spcPts val="2100"/>
              </a:lnSpc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</a:p>
          <a:p>
            <a:pPr algn="just">
              <a:lnSpc>
                <a:spcPts val="2300"/>
              </a:lnSpc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</a:p>
          <a:p>
            <a:pPr algn="just">
              <a:lnSpc>
                <a:spcPts val="2300"/>
              </a:lnSpc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lnSpc>
                <a:spcPts val="2300"/>
              </a:lnSpc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lnSpc>
                <a:spcPts val="2300"/>
              </a:lnSpc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lnSpc>
                <a:spcPts val="2300"/>
              </a:lnSpc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lnSpc>
                <a:spcPts val="2300"/>
              </a:lnSpc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lnSpc>
                <a:spcPts val="2000"/>
              </a:lnSpc>
              <a:spcAft>
                <a:spcPts val="30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       </a:t>
            </a:r>
          </a:p>
          <a:p>
            <a:pPr algn="just">
              <a:lnSpc>
                <a:spcPts val="2000"/>
              </a:lnSpc>
              <a:spcAft>
                <a:spcPts val="300"/>
              </a:spcAft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spcAft>
                <a:spcPts val="300"/>
              </a:spcAft>
            </a:pP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результатам проведения КМ и ЭАМ: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странено 118 финансовых нарушений на общую сумму 183 725,4 тыс. руб. или 99,8 % от установленного объема нарушений; в 2023 году возмещено в бюджет города 280,5 тыс. руб., ожидаемое поступление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2024 году 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1 284,9 тыс. руб.</a:t>
            </a:r>
          </a:p>
          <a:p>
            <a:pPr lvl="0" algn="just"/>
            <a:endParaRPr lang="ru-RU" sz="15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Администрацией города разработаны НПА и проведены дополнительные мероприятия, направленные:</a:t>
            </a:r>
          </a:p>
          <a:p>
            <a:pPr marL="285750" indent="-285750" algn="just">
              <a:buFontTx/>
              <a:buChar char="-"/>
            </a:pP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усиление контроля за сохранностью и использованием муниципальной собственности города Твери</a:t>
            </a:r>
          </a:p>
          <a:p>
            <a:pPr marL="285750" indent="-285750" algn="just">
              <a:buFontTx/>
              <a:buChar char="-"/>
            </a:pP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повышение 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результатов 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муниципальных учреждений и предприятий города Твери, оптимизацию их деятельности</a:t>
            </a:r>
          </a:p>
          <a:p>
            <a:pPr marL="285750" indent="-285750" algn="just">
              <a:buFontTx/>
              <a:buChar char="-"/>
            </a:pP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достижение заданных результатов, предусмотренных в рамках заключенных МК</a:t>
            </a:r>
          </a:p>
          <a:p>
            <a:pPr marL="285750" indent="-285750" algn="just">
              <a:buFontTx/>
              <a:buChar char="-"/>
            </a:pP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устранение несоответствий показателей (индикаторов) МП города Твери показателям, определенным документами стратегического планирования</a:t>
            </a:r>
          </a:p>
          <a:p>
            <a:pPr algn="just"/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400" b="1" dirty="0" smtClean="0">
              <a:solidFill>
                <a:schemeClr val="accent3">
                  <a:lumMod val="50000"/>
                </a:schemeClr>
              </a:solidFill>
              <a:cs typeface="Calibri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b="1" dirty="0" smtClean="0">
              <a:solidFill>
                <a:schemeClr val="accent3">
                  <a:lumMod val="50000"/>
                </a:schemeClr>
              </a:solidFill>
              <a:cs typeface="Calibri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lvl="0" indent="-285750" algn="just">
              <a:lnSpc>
                <a:spcPts val="2100"/>
              </a:lnSpc>
              <a:buFontTx/>
              <a:buChar char="-"/>
            </a:pPr>
            <a:endParaRPr lang="ru-RU" sz="15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lvl="0" indent="-285750" algn="just">
              <a:lnSpc>
                <a:spcPts val="2100"/>
              </a:lnSpc>
              <a:buFontTx/>
              <a:buChar char="-"/>
            </a:pPr>
            <a:endParaRPr lang="ru-RU" sz="15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lvl="0" indent="-285750" algn="just">
              <a:lnSpc>
                <a:spcPts val="2100"/>
              </a:lnSpc>
              <a:buFont typeface="Wingdings" panose="05000000000000000000" pitchFamily="2" charset="2"/>
              <a:buChar char="ü"/>
            </a:pPr>
            <a:endParaRPr lang="ru-RU" sz="15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lnSpc>
                <a:spcPts val="2100"/>
              </a:lnSpc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lnSpc>
                <a:spcPts val="2100"/>
              </a:lnSpc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5"/>
            <a:ext cx="504056" cy="648072"/>
          </a:xfrm>
          <a:prstGeom prst="rect">
            <a:avLst/>
          </a:prstGeom>
        </p:spPr>
      </p:pic>
      <p:pic>
        <p:nvPicPr>
          <p:cNvPr id="20" name="Рисунок 19" descr="https://e7.pngegg.com/pngimages/535/867/png-clipart-computer-icons-cost-computer-software-cost-price-text-service.png"/>
          <p:cNvPicPr/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261" y="5589236"/>
            <a:ext cx="992414" cy="911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0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9" y="44625"/>
            <a:ext cx="7776864" cy="432048"/>
          </a:xfrm>
          <a:solidFill>
            <a:srgbClr val="92D050"/>
          </a:solidFill>
          <a:effectLst/>
        </p:spPr>
        <p:txBody>
          <a:bodyPr>
            <a:normAutofit/>
          </a:bodyPr>
          <a:lstStyle/>
          <a:p>
            <a:pPr algn="just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Твери</a:t>
            </a:r>
            <a:endParaRPr lang="ru-RU" sz="3100" b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564" y="643365"/>
            <a:ext cx="7993869" cy="5387429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DDDDDD"/>
              </a:buClr>
              <a:buNone/>
            </a:pPr>
            <a:r>
              <a:rPr lang="ru-RU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НЕРЕШЕННЫХ ПРОБЛЕМ</a:t>
            </a:r>
            <a:endParaRPr lang="ru-RU" sz="18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DDDDDD"/>
              </a:buClr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DDDDD"/>
              </a:buClr>
              <a:buNone/>
            </a:pPr>
            <a:r>
              <a:rPr lang="ru-RU" sz="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b="1" smtClean="0"/>
              <a:t>12</a:t>
            </a:fld>
            <a:endParaRPr lang="ru-RU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048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572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4572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6096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620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6200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Рисунок 42" descr="https://im0-tub-ru.yandex.net/i?id=d3402dd5c70da1ae4dbe44084ea2cafa&amp;n=13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45" y="2844565"/>
            <a:ext cx="2133600" cy="17595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Группа 20"/>
          <p:cNvGrpSpPr/>
          <p:nvPr/>
        </p:nvGrpSpPr>
        <p:grpSpPr>
          <a:xfrm>
            <a:off x="609599" y="1149897"/>
            <a:ext cx="3324851" cy="2114903"/>
            <a:chOff x="193926" y="197519"/>
            <a:chExt cx="2444495" cy="1871536"/>
          </a:xfrm>
          <a:scene3d>
            <a:camera prst="orthographicFront"/>
            <a:lightRig rig="threePt" dir="t"/>
          </a:scene3d>
        </p:grpSpPr>
        <p:sp>
          <p:nvSpPr>
            <p:cNvPr id="24" name="Прямоугольник 23"/>
            <p:cNvSpPr/>
            <p:nvPr/>
          </p:nvSpPr>
          <p:spPr>
            <a:xfrm>
              <a:off x="193926" y="197519"/>
              <a:ext cx="2444495" cy="18715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193926" y="313051"/>
              <a:ext cx="2444495" cy="1693994"/>
            </a:xfrm>
            <a:prstGeom prst="rect">
              <a:avLst/>
            </a:prstGeom>
            <a:sp3d>
              <a:bevelT prst="convex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u="sng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 части благоустройства</a:t>
              </a:r>
            </a:p>
            <a:p>
              <a:pPr lvl="0" algn="ctr" defTabSz="577850"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ru-RU" sz="1500" b="1" kern="120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е закончены инвентаризация и паспортизация озелененных территорий общего пользования города Твери, позволяющие оценить эффективность расходов </a:t>
              </a:r>
              <a:r>
                <a:rPr lang="ru-RU" sz="15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бюджета </a:t>
              </a:r>
              <a:r>
                <a:rPr lang="ru-RU" sz="15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города на </a:t>
              </a:r>
              <a:r>
                <a:rPr lang="ru-RU" sz="15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организацию </a:t>
              </a:r>
              <a:r>
                <a:rPr lang="ru-RU" sz="15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благоустройства и </a:t>
              </a:r>
              <a:r>
                <a:rPr lang="ru-RU" sz="15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озеленения</a:t>
              </a:r>
              <a:endParaRPr lang="ru-RU" sz="1500" b="1" kern="1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06667" y="3936292"/>
            <a:ext cx="3384791" cy="2301019"/>
            <a:chOff x="3312515" y="-59532"/>
            <a:chExt cx="3594216" cy="1843741"/>
          </a:xfrm>
          <a:scene3d>
            <a:camera prst="orthographicFront"/>
            <a:lightRig rig="threePt" dir="t"/>
          </a:scene3d>
        </p:grpSpPr>
        <p:sp>
          <p:nvSpPr>
            <p:cNvPr id="31" name="Прямоугольник 30"/>
            <p:cNvSpPr/>
            <p:nvPr/>
          </p:nvSpPr>
          <p:spPr>
            <a:xfrm>
              <a:off x="3312515" y="80657"/>
              <a:ext cx="3591103" cy="17035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3315628" y="-59532"/>
              <a:ext cx="3591103" cy="1644436"/>
            </a:xfrm>
            <a:prstGeom prst="rect">
              <a:avLst/>
            </a:prstGeom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lvl="0" algn="ctr" defTabSz="5778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u="sng" dirty="0" smtClean="0">
                <a:solidFill>
                  <a:srgbClr val="C00000"/>
                </a:solidFill>
              </a:endParaRPr>
            </a:p>
            <a:p>
              <a:pPr lvl="0" algn="ctr" defTabSz="5778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 части деятельности муниципальных предприятий и учреждений</a:t>
              </a:r>
            </a:p>
            <a:p>
              <a:pPr algn="ctr" defTabSz="577850"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Отсутствие должного контроля и эффективного </a:t>
              </a:r>
              <a:r>
                <a:rPr lang="ru-RU" sz="1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использования </a:t>
              </a:r>
              <a:r>
                <a:rPr lang="ru-RU" sz="15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муниципального имущества, переданного </a:t>
              </a:r>
              <a:r>
                <a:rPr lang="ru-RU" sz="1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хозяйственное </a:t>
              </a:r>
              <a:r>
                <a:rPr lang="ru-RU" sz="15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ведение </a:t>
              </a:r>
              <a:r>
                <a:rPr lang="ru-RU" sz="1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 оперативное управление</a:t>
              </a:r>
            </a:p>
            <a:p>
              <a:pPr lvl="0" algn="ctr" defTabSz="5778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u="sng" dirty="0" smtClean="0">
                <a:solidFill>
                  <a:srgbClr val="C00000"/>
                </a:solidFill>
              </a:endParaRPr>
            </a:p>
            <a:p>
              <a:pPr lvl="0" algn="ctr" defTabSz="5778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u="sng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846457" y="1149898"/>
            <a:ext cx="3440048" cy="2177854"/>
            <a:chOff x="-170495" y="2154679"/>
            <a:chExt cx="2725724" cy="1935643"/>
          </a:xfrm>
          <a:scene3d>
            <a:camera prst="orthographicFront"/>
            <a:lightRig rig="threePt" dir="t"/>
          </a:scene3d>
        </p:grpSpPr>
        <p:sp>
          <p:nvSpPr>
            <p:cNvPr id="37" name="Прямоугольник 36"/>
            <p:cNvSpPr/>
            <p:nvPr/>
          </p:nvSpPr>
          <p:spPr>
            <a:xfrm>
              <a:off x="-170495" y="2154679"/>
              <a:ext cx="2725724" cy="190319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p3d>
              <a:bevelT prst="convex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Прямоугольник 37"/>
            <p:cNvSpPr/>
            <p:nvPr/>
          </p:nvSpPr>
          <p:spPr>
            <a:xfrm>
              <a:off x="-170495" y="2241330"/>
              <a:ext cx="2725723" cy="1848992"/>
            </a:xfrm>
            <a:prstGeom prst="rect">
              <a:avLst/>
            </a:prstGeom>
            <a:sp3d>
              <a:bevelT prst="convex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lvl="0" algn="ctr" defTabSz="577850"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u="sng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 сфере ЖКХ</a:t>
              </a:r>
            </a:p>
            <a:p>
              <a:pPr lvl="0" algn="ctr" defTabSz="577850"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</a:t>
              </a:r>
              <a:r>
                <a:rPr lang="ru-RU" sz="15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резмерные р</a:t>
              </a:r>
              <a:r>
                <a:rPr lang="ru-RU" sz="1500" b="1" kern="120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асходы бюджета города на содержание муниципального жилищного фонда: свободного, непригодного для проживания и находящегося в незаконном пользовании</a:t>
              </a:r>
              <a:endParaRPr lang="ru-RU" sz="1500" b="1" kern="1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9" name="Рисунок 3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5"/>
            <a:ext cx="504056" cy="648072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4846458" y="4111250"/>
            <a:ext cx="3424332" cy="2139854"/>
            <a:chOff x="3318831" y="99863"/>
            <a:chExt cx="4134712" cy="1706929"/>
          </a:xfrm>
          <a:scene3d>
            <a:camera prst="orthographicFront"/>
            <a:lightRig rig="threePt" dir="t"/>
          </a:scene3d>
        </p:grpSpPr>
        <p:sp>
          <p:nvSpPr>
            <p:cNvPr id="41" name="Прямоугольник 40"/>
            <p:cNvSpPr/>
            <p:nvPr/>
          </p:nvSpPr>
          <p:spPr>
            <a:xfrm>
              <a:off x="3332779" y="99863"/>
              <a:ext cx="4120764" cy="17069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p3d>
              <a:bevelT prst="convex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Прямоугольник 41"/>
            <p:cNvSpPr/>
            <p:nvPr/>
          </p:nvSpPr>
          <p:spPr>
            <a:xfrm>
              <a:off x="3318831" y="145071"/>
              <a:ext cx="4134712" cy="1616513"/>
            </a:xfrm>
            <a:prstGeom prst="rect">
              <a:avLst/>
            </a:prstGeom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lvl="0" algn="ctr" defTabSz="5778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 части </a:t>
              </a:r>
              <a:r>
                <a:rPr lang="ru-RU" sz="15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деятельности А</a:t>
              </a:r>
              <a:r>
                <a:rPr lang="ru-RU" sz="1500" b="1" u="sng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дминистрации города и ее</a:t>
              </a:r>
              <a:r>
                <a:rPr lang="ru-RU" sz="15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структурных подразделений</a:t>
              </a:r>
            </a:p>
            <a:p>
              <a:pPr lvl="0" algn="ctr" defTabSz="5778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Отсутствие </a:t>
              </a:r>
              <a:r>
                <a:rPr lang="ru-RU" sz="1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должного контроля </a:t>
              </a:r>
              <a:r>
                <a:rPr lang="ru-RU" sz="15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 финансово-хозяйственной деятельностью </a:t>
              </a:r>
              <a:r>
                <a:rPr lang="ru-RU" sz="1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предприятий и </a:t>
              </a:r>
              <a:r>
                <a:rPr lang="ru-RU" sz="15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учреждений</a:t>
              </a:r>
              <a:endParaRPr lang="ru-RU" sz="1500" b="1" u="sng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9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https://icon-library.com/images/project-icon-png/project-icon-png-19.jpg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4" y="4668814"/>
            <a:ext cx="1735158" cy="17293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9" y="44625"/>
            <a:ext cx="7776864" cy="432048"/>
          </a:xfrm>
          <a:solidFill>
            <a:srgbClr val="92D050"/>
          </a:solidFill>
          <a:effectLst/>
        </p:spPr>
        <p:txBody>
          <a:bodyPr>
            <a:normAutofit/>
          </a:bodyPr>
          <a:lstStyle/>
          <a:p>
            <a:pPr algn="just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Твери</a:t>
            </a:r>
            <a:endParaRPr lang="ru-RU" sz="3100" b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564" y="643365"/>
            <a:ext cx="7993869" cy="5387429"/>
          </a:xfrm>
        </p:spPr>
        <p:txBody>
          <a:bodyPr>
            <a:normAutofit/>
          </a:bodyPr>
          <a:lstStyle/>
          <a:p>
            <a:pPr marL="0" lvl="0" indent="0">
              <a:buClr>
                <a:srgbClr val="DDDDDD"/>
              </a:buClr>
              <a:buNone/>
            </a:pPr>
            <a:r>
              <a:rPr lang="ru-RU" sz="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b="1" smtClean="0"/>
              <a:t>13</a:t>
            </a:fld>
            <a:endParaRPr lang="ru-RU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048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572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4572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6096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620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6200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846457" y="1247392"/>
            <a:ext cx="3440047" cy="20803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t" anchorCtr="0">
            <a:noAutofit/>
          </a:bodyPr>
          <a:lstStyle/>
          <a:p>
            <a:pPr lvl="0" algn="ctr" defTabSz="577850">
              <a:spcBef>
                <a:spcPct val="0"/>
              </a:spcBef>
              <a:spcAft>
                <a:spcPct val="35000"/>
              </a:spcAft>
            </a:pPr>
            <a:endParaRPr lang="ru-RU" sz="1500" b="1" u="sng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Рисунок 3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5"/>
            <a:ext cx="504056" cy="648072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4846458" y="4167924"/>
            <a:ext cx="3424332" cy="20265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t" anchorCtr="0">
            <a:noAutofit/>
          </a:bodyPr>
          <a:lstStyle/>
          <a:p>
            <a:pPr lvl="0" algn="ctr" defTabSz="5778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781801" y="692696"/>
            <a:ext cx="7893389" cy="5387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DDDDDD"/>
              </a:buClr>
              <a:buFont typeface="Arial" pitchFamily="34" charset="0"/>
              <a:buNone/>
            </a:pPr>
            <a:r>
              <a:rPr lang="ru-RU" sz="1800" b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 СОПРОВОЖДЕНИЕ ДЕЯТЕЛЬНОСТИ ТГД</a:t>
            </a:r>
          </a:p>
          <a:p>
            <a:pPr marL="0" indent="0" algn="ctr">
              <a:buClr>
                <a:srgbClr val="DDDDDD"/>
              </a:buClr>
              <a:buFont typeface="Arial" pitchFamily="34" charset="0"/>
              <a:buNone/>
            </a:pPr>
            <a:r>
              <a:rPr lang="ru-RU" sz="1800" b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DDDDDD"/>
              </a:buClr>
              <a:buFont typeface="Arial" pitchFamily="34" charset="0"/>
              <a:buNone/>
            </a:pPr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101695"/>
              </p:ext>
            </p:extLst>
          </p:nvPr>
        </p:nvGraphicFramePr>
        <p:xfrm>
          <a:off x="1475973" y="1502769"/>
          <a:ext cx="6496853" cy="3584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8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544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Участие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заседаниях ТГД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Участие в заседаниях: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4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327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постоянных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комитетов</a:t>
                      </a:r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рассмотрено вопросов всего,</a:t>
                      </a:r>
                    </a:p>
                    <a:p>
                      <a:pPr algn="l"/>
                      <a:r>
                        <a:rPr lang="ru-RU" sz="18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в том числе проектов решений ТГД</a:t>
                      </a:r>
                    </a:p>
                    <a:p>
                      <a:pPr algn="l"/>
                      <a:endParaRPr lang="ru-RU" sz="1100" b="1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-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рабочих групп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- публичных слушаниях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ru-RU" sz="1100" b="1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lang="ru-RU" sz="3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2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6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44625"/>
            <a:ext cx="7776864" cy="432048"/>
          </a:xfrm>
          <a:solidFill>
            <a:srgbClr val="92D050"/>
          </a:solidFill>
          <a:effectLst/>
        </p:spPr>
        <p:txBody>
          <a:bodyPr>
            <a:normAutofit/>
          </a:bodyPr>
          <a:lstStyle/>
          <a:p>
            <a:pPr algn="just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Твери</a:t>
            </a:r>
            <a:endParaRPr lang="ru-RU" sz="3100" b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776864" cy="5616624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DDDDDD"/>
              </a:buClr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СОВМЕСТНОЙ ДЕЯТЕЛЬНОСТИ                          КОНТРОЛЬНЫХ И НАДЗОРНЫХ ОРГАНОВ</a:t>
            </a:r>
            <a:endParaRPr lang="ru-RU" sz="18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DDDDDD"/>
              </a:buClr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DDDDD"/>
              </a:buClr>
              <a:buNone/>
            </a:pPr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b="1" smtClean="0">
                <a:solidFill>
                  <a:schemeClr val="bg2">
                    <a:lumMod val="25000"/>
                  </a:schemeClr>
                </a:solidFill>
              </a:rPr>
              <a:t>14</a:t>
            </a:fld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5"/>
            <a:ext cx="504056" cy="648072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/>
          </p:nvPr>
        </p:nvGraphicFramePr>
        <p:xfrm>
          <a:off x="781801" y="1484784"/>
          <a:ext cx="75346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43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44625"/>
            <a:ext cx="7776864" cy="432048"/>
          </a:xfrm>
          <a:solidFill>
            <a:srgbClr val="92D050"/>
          </a:solidFill>
          <a:effectLst/>
        </p:spPr>
        <p:txBody>
          <a:bodyPr>
            <a:normAutofit/>
          </a:bodyPr>
          <a:lstStyle/>
          <a:p>
            <a:pPr algn="just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Твери</a:t>
            </a:r>
            <a:endParaRPr lang="ru-RU" sz="3100" b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999" y="717375"/>
            <a:ext cx="7698433" cy="5362750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DDDDDD"/>
              </a:buClr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ПУБЛИЧНОСТЬ И ИНФОРМАЦИОННОЕ ОБЕСПЕЧЕНИЕ</a:t>
            </a:r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DDDDD"/>
              </a:buClr>
              <a:buNone/>
            </a:pPr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DDDDD"/>
              </a:buClr>
              <a:buNone/>
            </a:pPr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DDDDD"/>
              </a:buClr>
              <a:buNone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   </a:t>
            </a:r>
          </a:p>
          <a:p>
            <a:pPr marL="0" lvl="0" indent="0">
              <a:buClr>
                <a:srgbClr val="DDDDDD"/>
              </a:buClr>
              <a:buNone/>
            </a:pPr>
            <a:endParaRPr lang="ru-RU" sz="1600" b="1" dirty="0" smtClean="0">
              <a:solidFill>
                <a:schemeClr val="accent4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Clr>
                <a:srgbClr val="DDDDDD"/>
              </a:buClr>
              <a:buNone/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айт Контрольно-счетной палаты</a:t>
            </a:r>
          </a:p>
          <a:p>
            <a:pPr marL="0" lvl="0" indent="0">
              <a:buClr>
                <a:srgbClr val="DDDDDD"/>
              </a:buClr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 Твери –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www.ksptver.ru</a:t>
            </a:r>
            <a:endParaRPr lang="ru-RU" sz="1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7FD13B"/>
              </a:buClr>
              <a:buNone/>
            </a:pPr>
            <a:endParaRPr lang="ru-RU" sz="105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7FD13B"/>
              </a:buClr>
              <a:buNone/>
            </a:pPr>
            <a:endParaRPr lang="ru-RU" sz="105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7FD13B"/>
              </a:buClr>
              <a:buNone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Аккаунт в социальной сети «ВКонтакте» -</a:t>
            </a:r>
          </a:p>
          <a:p>
            <a:pPr marL="0" lvl="0" indent="0">
              <a:buClr>
                <a:srgbClr val="DDDDDD"/>
              </a:buClr>
              <a:buNone/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vk.com/</a:t>
            </a:r>
            <a:r>
              <a:rPr lang="en-US" sz="1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ksptver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DDDDDD"/>
              </a:buClr>
              <a:buNone/>
            </a:pPr>
            <a:endParaRPr lang="ru-RU" sz="1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DDDDDD"/>
              </a:buClr>
              <a:buNone/>
            </a:pPr>
            <a:endParaRPr lang="en-US" sz="1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DDDDDD"/>
              </a:buCl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Официальная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газеты</a:t>
            </a:r>
          </a:p>
          <a:p>
            <a:pPr marL="0" lvl="0" indent="0">
              <a:buClr>
                <a:srgbClr val="DDDDDD"/>
              </a:buClr>
              <a:buNone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«Вся Тверь»</a:t>
            </a:r>
            <a:endParaRPr lang="en-US" sz="1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b="1" smtClean="0">
                <a:solidFill>
                  <a:schemeClr val="bg2">
                    <a:lumMod val="25000"/>
                  </a:schemeClr>
                </a:solidFill>
              </a:rPr>
              <a:t>15</a:t>
            </a:fld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048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572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4572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6096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620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6200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https://xn--80ablbpmfeel8byi.xn--90ais/wp-content/uploads/2020/01/img_451905.png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36615"/>
            <a:ext cx="1008112" cy="84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5"/>
            <a:ext cx="504056" cy="648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377" y="1312474"/>
            <a:ext cx="1951892" cy="1530528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10" y="2012984"/>
            <a:ext cx="428303" cy="35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09" y="3090353"/>
            <a:ext cx="428303" cy="35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3" y="4235917"/>
            <a:ext cx="428303" cy="35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8674" y="3108455"/>
            <a:ext cx="1436050" cy="7103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3240" y="4256215"/>
            <a:ext cx="1886917" cy="490659"/>
          </a:xfrm>
          <a:prstGeom prst="rect">
            <a:avLst/>
          </a:prstGeom>
          <a:ln w="952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51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39551" y="1196752"/>
            <a:ext cx="778125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endParaRPr lang="ru-RU" sz="1600" dirty="0"/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		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39552" y="942015"/>
            <a:ext cx="8507288" cy="48077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Wingdings 2"/>
              <a:buNone/>
            </a:pPr>
            <a:endParaRPr lang="ru-RU" sz="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44625"/>
            <a:ext cx="7776864" cy="432048"/>
          </a:xfrm>
          <a:solidFill>
            <a:srgbClr val="92D050"/>
          </a:solidFill>
          <a:effectLst/>
        </p:spPr>
        <p:txBody>
          <a:bodyPr>
            <a:normAutofit/>
          </a:bodyPr>
          <a:lstStyle/>
          <a:p>
            <a:pPr algn="just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города Твери</a:t>
            </a:r>
            <a:endParaRPr lang="ru-RU" sz="3100" b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583" y="692697"/>
            <a:ext cx="7634849" cy="5832647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DDDDDD"/>
              </a:buClr>
              <a:buNone/>
            </a:pPr>
            <a:endParaRPr lang="ru-RU" sz="18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DDDDDD"/>
              </a:buClr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КСП</a:t>
            </a:r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DDDDD"/>
              </a:buClr>
              <a:buNone/>
            </a:pPr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 осуществление внешнего муниципального финансового контроля</a:t>
            </a:r>
          </a:p>
          <a:p>
            <a:pPr marL="0" indent="0">
              <a:buNone/>
            </a:pPr>
            <a:endParaRPr lang="ru-RU" sz="8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реализуемости, рисков и результатов достижения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целей социально-экономического развития города Твери,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предусмотренных документами стратегического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планирования</a:t>
            </a:r>
          </a:p>
          <a:p>
            <a:pPr marL="0" indent="0" algn="just">
              <a:buNone/>
            </a:pPr>
            <a:endParaRPr lang="ru-RU" sz="8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предотвращение совершения правонарушений в финансово-бюджетной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сфере</a:t>
            </a:r>
          </a:p>
          <a:p>
            <a:pPr marL="0" indent="0" algn="just">
              <a:buNone/>
            </a:pPr>
            <a:endParaRPr lang="ru-RU" sz="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пределах компетенции принятие мер по противодействию коррупции и совершенствованию бюджетного процесса, порядка управления и распоряжения муниципальным имуществом города Твери</a:t>
            </a:r>
          </a:p>
          <a:p>
            <a:pPr marL="0" indent="0" algn="just">
              <a:buNone/>
            </a:pPr>
            <a:endParaRPr lang="ru-RU" sz="1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 smtClean="0"/>
          </a:p>
          <a:p>
            <a:pPr marL="285750" indent="-285750" algn="just">
              <a:buFontTx/>
              <a:buChar char="-"/>
            </a:pPr>
            <a:endParaRPr lang="ru-RU" sz="800" dirty="0"/>
          </a:p>
          <a:p>
            <a:pPr marL="0" lvl="0" indent="0">
              <a:buClr>
                <a:srgbClr val="DDDDDD"/>
              </a:buClr>
              <a:buNone/>
            </a:pPr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DDDDD"/>
              </a:buClr>
              <a:buNone/>
            </a:pPr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b="1" smtClean="0">
                <a:solidFill>
                  <a:schemeClr val="bg2">
                    <a:lumMod val="25000"/>
                  </a:schemeClr>
                </a:solidFill>
              </a:rPr>
              <a:t>2</a:t>
            </a:fld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5"/>
            <a:ext cx="504056" cy="64807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0" y="1556792"/>
            <a:ext cx="511995" cy="42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319986"/>
            <a:ext cx="511995" cy="42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4" y="2294487"/>
            <a:ext cx="511995" cy="42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0" y="3999035"/>
            <a:ext cx="511995" cy="42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71661"/>
            <a:ext cx="1637507" cy="157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5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44625"/>
            <a:ext cx="7776864" cy="432048"/>
          </a:xfrm>
          <a:solidFill>
            <a:srgbClr val="92D050"/>
          </a:solidFill>
          <a:effectLst/>
        </p:spPr>
        <p:txBody>
          <a:bodyPr>
            <a:normAutofit/>
          </a:bodyPr>
          <a:lstStyle/>
          <a:p>
            <a:pPr algn="just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Контрольно-счетная палата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Твери</a:t>
            </a:r>
            <a:endParaRPr lang="ru-RU" sz="3100" b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7919614" cy="5760640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DDDDDD"/>
              </a:buClr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ПОЛНОМОЧИЙ КСП</a:t>
            </a:r>
          </a:p>
          <a:p>
            <a:pPr marL="0" lvl="0" indent="0">
              <a:buClr>
                <a:srgbClr val="DDDDDD"/>
              </a:buClr>
              <a:buNone/>
            </a:pPr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DDDDD"/>
              </a:buClr>
              <a:buNone/>
            </a:pPr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b="1" smtClean="0">
                <a:solidFill>
                  <a:schemeClr val="bg2">
                    <a:lumMod val="25000"/>
                  </a:schemeClr>
                </a:solidFill>
              </a:rPr>
              <a:t>3</a:t>
            </a:fld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5"/>
            <a:ext cx="504056" cy="648072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23482764"/>
              </p:ext>
            </p:extLst>
          </p:nvPr>
        </p:nvGraphicFramePr>
        <p:xfrm>
          <a:off x="394324" y="1412776"/>
          <a:ext cx="8028892" cy="40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 descr="https://www.yarregion.ru/depts/dgz/newsPics/29.01.20/06c8b153-4208-41c1-abe7-84b1859bb95e.jpg"/>
          <p:cNvPicPr/>
          <p:nvPr/>
        </p:nvPicPr>
        <p:blipFill>
          <a:blip r:embed="rId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01" y="5517231"/>
            <a:ext cx="1130278" cy="1249459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927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44625"/>
            <a:ext cx="7776864" cy="432048"/>
          </a:xfrm>
          <a:solidFill>
            <a:srgbClr val="92D050"/>
          </a:solidFill>
          <a:effectLst/>
        </p:spPr>
        <p:txBody>
          <a:bodyPr>
            <a:normAutofit/>
          </a:bodyPr>
          <a:lstStyle/>
          <a:p>
            <a:pPr algn="just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города Твери</a:t>
            </a:r>
            <a:endParaRPr lang="ru-RU" sz="3100" b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7847606" cy="5542184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DDDDDD"/>
              </a:buClr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ДЕЯТЕЛЬНОСТИ</a:t>
            </a:r>
          </a:p>
          <a:p>
            <a:pPr marL="0" lvl="0" indent="0">
              <a:buClr>
                <a:srgbClr val="DDDDDD"/>
              </a:buClr>
              <a:buNone/>
            </a:pPr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b="1" smtClean="0">
                <a:solidFill>
                  <a:schemeClr val="tx2">
                    <a:lumMod val="75000"/>
                  </a:schemeClr>
                </a:solidFill>
              </a:rPr>
              <a:t>4</a:t>
            </a:fld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998703"/>
              </p:ext>
            </p:extLst>
          </p:nvPr>
        </p:nvGraphicFramePr>
        <p:xfrm>
          <a:off x="395536" y="980730"/>
          <a:ext cx="7943771" cy="5749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921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901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проверенных средств</a:t>
                      </a:r>
                      <a:endParaRPr lang="ru-RU" sz="15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algn="ctr"/>
                      <a:endParaRPr lang="ru-RU" sz="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88 547 000,3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71 257 296,9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77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Проведено</a:t>
                      </a:r>
                      <a:r>
                        <a:rPr lang="ru-RU" sz="15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КМ и ЭАМ</a:t>
                      </a:r>
                      <a:endParaRPr lang="ru-RU" sz="15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257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 проверки</a:t>
                      </a:r>
                      <a:endParaRPr lang="ru-RU" sz="15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341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Проведено экспертиз проектов НПА</a:t>
                      </a:r>
                      <a:endParaRPr lang="ru-RU" sz="15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3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предложений, направленных по результатам </a:t>
                      </a:r>
                      <a:r>
                        <a:rPr lang="ru-RU" sz="15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КМ и ЭАМ и </a:t>
                      </a:r>
                      <a:r>
                        <a:rPr lang="ru-RU" sz="15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экспертиз проектов НПА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253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212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377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Выявлено нарушений</a:t>
                      </a:r>
                      <a:r>
                        <a:rPr lang="ru-RU" sz="15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законодательства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184 041,3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279 319,4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377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lang="ru-RU" sz="15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них у</a:t>
                      </a:r>
                      <a:r>
                        <a:rPr lang="ru-RU" sz="15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странено</a:t>
                      </a:r>
                      <a:endParaRPr lang="ru-RU" sz="15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</a:p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183 725,4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278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313,4</a:t>
                      </a:r>
                      <a:endParaRPr lang="ru-RU" sz="15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695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Направлено представлений</a:t>
                      </a:r>
                      <a:endParaRPr lang="ru-RU" sz="15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695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Направлено материалов в прокуратуру</a:t>
                      </a:r>
                      <a:endParaRPr lang="ru-RU" sz="15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386545"/>
                  </a:ext>
                </a:extLst>
              </a:tr>
              <a:tr h="463847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Направлено материалов в УФАС</a:t>
                      </a:r>
                      <a:endParaRPr lang="ru-RU" sz="15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5"/>
            <a:ext cx="50405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44625"/>
            <a:ext cx="7776864" cy="432048"/>
          </a:xfrm>
          <a:solidFill>
            <a:srgbClr val="92D050"/>
          </a:solidFill>
          <a:effectLst/>
        </p:spPr>
        <p:txBody>
          <a:bodyPr>
            <a:normAutofit/>
          </a:bodyPr>
          <a:lstStyle/>
          <a:p>
            <a:pPr algn="just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Твери</a:t>
            </a:r>
            <a:endParaRPr lang="ru-RU" sz="3100" b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652" y="692696"/>
            <a:ext cx="8375820" cy="5544616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7FD13B"/>
              </a:buClr>
              <a:buNone/>
            </a:pPr>
            <a:r>
              <a:rPr lang="ru-RU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endParaRPr lang="ru-RU" sz="18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7FD13B"/>
              </a:buClr>
              <a:buNone/>
            </a:pPr>
            <a:r>
              <a:rPr lang="ru-RU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Финансово-экономическая экспертиза проекта бюджета города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Твери</a:t>
            </a:r>
          </a:p>
          <a:p>
            <a:pPr marL="0" lvl="0" indent="0" algn="ctr">
              <a:buClr>
                <a:srgbClr val="7FD13B"/>
              </a:buClr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и плановый период 2025 и 2026 годов</a:t>
            </a:r>
            <a:endParaRPr lang="ru-RU" sz="18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DDDDDD"/>
              </a:buClr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DDDDD"/>
              </a:buClr>
              <a:buNone/>
            </a:pPr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b="1" smtClean="0">
                <a:solidFill>
                  <a:schemeClr val="bg2">
                    <a:lumMod val="25000"/>
                  </a:schemeClr>
                </a:solidFill>
              </a:rPr>
              <a:t>5</a:t>
            </a:fld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5861859" y="1844824"/>
            <a:ext cx="2448272" cy="151216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just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                   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доходная и расходная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lvl="0" algn="just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дефицит бюджета,</a:t>
            </a:r>
          </a:p>
          <a:p>
            <a:pPr lvl="0" algn="just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  <a:p>
            <a:pPr lvl="0" algn="just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АИП</a:t>
            </a:r>
          </a:p>
          <a:p>
            <a:pPr lvl="0" algn="just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проект прогнозного плана</a:t>
            </a:r>
          </a:p>
          <a:p>
            <a:pPr lvl="0" algn="just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(программы) приватизации</a:t>
            </a:r>
          </a:p>
          <a:p>
            <a:pPr lvl="0" algn="just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имущества</a:t>
            </a:r>
            <a:endParaRPr lang="ru-RU" sz="1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462216"/>
              </p:ext>
            </p:extLst>
          </p:nvPr>
        </p:nvGraphicFramePr>
        <p:xfrm>
          <a:off x="251520" y="2924945"/>
          <a:ext cx="5472608" cy="3240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4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883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5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5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895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проверенных средств</a:t>
                      </a:r>
                      <a:endParaRPr lang="ru-RU" sz="15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5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20 910 459,0</a:t>
                      </a:r>
                      <a:endParaRPr lang="ru-RU" sz="15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19 517 553,2</a:t>
                      </a:r>
                      <a:endParaRPr lang="ru-RU" sz="15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895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 проверки</a:t>
                      </a:r>
                      <a:endParaRPr lang="ru-RU" sz="15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5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5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5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895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Выявлено нарушений</a:t>
                      </a:r>
                      <a:endParaRPr lang="ru-RU" sz="15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28 360,5</a:t>
                      </a:r>
                      <a:endParaRPr lang="ru-RU" sz="15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ru-RU" sz="15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107 607,1</a:t>
                      </a:r>
                      <a:endParaRPr lang="ru-RU" sz="15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895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lang="ru-RU" sz="15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них устранено</a:t>
                      </a:r>
                      <a:endParaRPr lang="ru-RU" sz="15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6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28 360,5</a:t>
                      </a:r>
                      <a:endParaRPr lang="ru-RU" sz="15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ru-RU" sz="15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107 607,1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895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Направлено предложений</a:t>
                      </a:r>
                      <a:endParaRPr lang="ru-RU" sz="15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5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5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4-конечная звезда 10"/>
          <p:cNvSpPr/>
          <p:nvPr/>
        </p:nvSpPr>
        <p:spPr>
          <a:xfrm>
            <a:off x="5303200" y="2348880"/>
            <a:ext cx="504056" cy="504056"/>
          </a:xfrm>
          <a:prstGeom prst="star4">
            <a:avLst/>
          </a:prstGeom>
          <a:solidFill>
            <a:srgbClr val="7030A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5"/>
            <a:ext cx="504056" cy="648072"/>
          </a:xfrm>
          <a:prstGeom prst="rect">
            <a:avLst/>
          </a:prstGeom>
        </p:spPr>
      </p:pic>
      <p:pic>
        <p:nvPicPr>
          <p:cNvPr id="13" name="Рисунок 12" descr="http://cdn.onlinewebfonts.com/svg/download_563461.png"/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24308"/>
            <a:ext cx="1140668" cy="1020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1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44625"/>
            <a:ext cx="7776864" cy="432048"/>
          </a:xfrm>
          <a:solidFill>
            <a:srgbClr val="92D050"/>
          </a:solidFill>
          <a:effectLst/>
        </p:spPr>
        <p:txBody>
          <a:bodyPr>
            <a:normAutofit/>
          </a:bodyPr>
          <a:lstStyle/>
          <a:p>
            <a:pPr algn="just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Твери</a:t>
            </a:r>
            <a:endParaRPr lang="ru-RU" sz="3100" b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7"/>
            <a:ext cx="7560841" cy="5315420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7FD13B"/>
              </a:buClr>
              <a:buNone/>
            </a:pPr>
            <a:r>
              <a:rPr lang="ru-RU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endParaRPr lang="ru-RU" sz="18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7FD13B"/>
              </a:buClr>
              <a:buNone/>
            </a:pPr>
            <a:endParaRPr lang="ru-RU" sz="1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7FD13B"/>
              </a:buClr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Финансово-экономическая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  <a:p>
            <a:pPr marL="0" lvl="0" indent="0" algn="ctr">
              <a:buClr>
                <a:srgbClr val="7FD13B"/>
              </a:buClr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правовых актов города Твери</a:t>
            </a:r>
          </a:p>
          <a:p>
            <a:pPr marL="0" lvl="0" indent="0" algn="ctr">
              <a:buClr>
                <a:srgbClr val="DDDDDD"/>
              </a:buClr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DDDDD"/>
              </a:buClr>
              <a:buNone/>
            </a:pPr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b="1" smtClean="0">
                <a:solidFill>
                  <a:schemeClr val="bg2">
                    <a:lumMod val="25000"/>
                  </a:schemeClr>
                </a:solidFill>
              </a:rPr>
              <a:t>6</a:t>
            </a:fld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26487074"/>
              </p:ext>
            </p:extLst>
          </p:nvPr>
        </p:nvGraphicFramePr>
        <p:xfrm>
          <a:off x="107504" y="2165666"/>
          <a:ext cx="3024336" cy="2415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16479403"/>
              </p:ext>
            </p:extLst>
          </p:nvPr>
        </p:nvGraphicFramePr>
        <p:xfrm>
          <a:off x="2195736" y="3429000"/>
          <a:ext cx="7046842" cy="2878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Скругленная прямоугольная выноска 8"/>
          <p:cNvSpPr/>
          <p:nvPr/>
        </p:nvSpPr>
        <p:spPr>
          <a:xfrm>
            <a:off x="4499992" y="2646465"/>
            <a:ext cx="2566226" cy="521689"/>
          </a:xfrm>
          <a:prstGeom prst="wedgeRoundRectCallout">
            <a:avLst>
              <a:gd name="adj1" fmla="val -21185"/>
              <a:gd name="adj2" fmla="val 6988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заключений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23528" y="1772815"/>
            <a:ext cx="2016224" cy="464861"/>
          </a:xfrm>
          <a:prstGeom prst="wedgeRoundRectCallout">
            <a:avLst>
              <a:gd name="adj1" fmla="val -21185"/>
              <a:gd name="adj2" fmla="val 6988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5"/>
            <a:ext cx="50405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44625"/>
            <a:ext cx="7776863" cy="432048"/>
          </a:xfrm>
          <a:solidFill>
            <a:srgbClr val="92D050"/>
          </a:solidFill>
          <a:effectLst/>
        </p:spPr>
        <p:txBody>
          <a:bodyPr>
            <a:normAutofit/>
          </a:bodyPr>
          <a:lstStyle/>
          <a:p>
            <a:pPr algn="just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города Твери</a:t>
            </a:r>
            <a:endParaRPr lang="ru-RU" sz="3100" b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744" y="692696"/>
            <a:ext cx="7651863" cy="5387429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DDDDDD"/>
              </a:buClr>
              <a:buNone/>
            </a:pPr>
            <a:r>
              <a:rPr lang="ru-RU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ОСЛЕДУЮЩИЙ КОНТРОЛЬ</a:t>
            </a:r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DDDDD"/>
              </a:buClr>
              <a:buNone/>
            </a:pPr>
            <a:endParaRPr lang="ru-RU" sz="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b="1" smtClean="0">
                <a:solidFill>
                  <a:schemeClr val="bg2">
                    <a:lumMod val="25000"/>
                  </a:schemeClr>
                </a:solidFill>
              </a:rPr>
              <a:t>7</a:t>
            </a:fld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1316" y="105273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годового </a:t>
            </a:r>
            <a:r>
              <a:rPr lang="ru-RU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отчета об исполнении бюджета города Твери за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491" y="2034649"/>
            <a:ext cx="3432453" cy="9428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 smtClean="0">
              <a:solidFill>
                <a:schemeClr val="tx1"/>
              </a:solidFill>
            </a:endParaRPr>
          </a:p>
          <a:p>
            <a:pPr algn="ctr"/>
            <a:endParaRPr lang="ru-RU" sz="15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годовой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Твери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исполнении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бюджетная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отчетность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главных администраторов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бюджетных средств</a:t>
            </a:r>
          </a:p>
          <a:p>
            <a:pPr algn="ctr"/>
            <a:endParaRPr lang="ru-RU" sz="1500" b="1" dirty="0" smtClean="0">
              <a:solidFill>
                <a:schemeClr val="tx1"/>
              </a:solidFill>
            </a:endParaRPr>
          </a:p>
          <a:p>
            <a:pPr algn="ctr"/>
            <a:endParaRPr lang="ru-RU" sz="15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652338"/>
              </p:ext>
            </p:extLst>
          </p:nvPr>
        </p:nvGraphicFramePr>
        <p:xfrm>
          <a:off x="1553839" y="3134135"/>
          <a:ext cx="5295920" cy="329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710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5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5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472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проверенных средств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5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33 095 013,7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30 631 840,5</a:t>
                      </a:r>
                      <a:endParaRPr lang="ru-RU" sz="15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246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 проверки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lang="ru-RU" sz="15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552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Выявлено нарушений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5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15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90 147,1</a:t>
                      </a:r>
                      <a:endParaRPr lang="ru-RU" sz="15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552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lang="ru-RU" sz="15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них устранено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15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90 147,1</a:t>
                      </a:r>
                      <a:endParaRPr lang="ru-RU" sz="15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552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Направлено предложений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5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5"/>
            <a:ext cx="504056" cy="648072"/>
          </a:xfrm>
          <a:prstGeom prst="rect">
            <a:avLst/>
          </a:prstGeom>
        </p:spPr>
      </p:pic>
      <p:pic>
        <p:nvPicPr>
          <p:cNvPr id="13" name="Рисунок 12" descr="https://im0-tub-ru.yandex.net/i?id=a34f54d0a6f9764b50b97632fb9137a8&amp;ref=rim&amp;n=33&amp;w=150&amp;h=150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54248"/>
            <a:ext cx="1140718" cy="12258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4-конечная звезда 13"/>
          <p:cNvSpPr/>
          <p:nvPr/>
        </p:nvSpPr>
        <p:spPr>
          <a:xfrm>
            <a:off x="4139952" y="2629098"/>
            <a:ext cx="405278" cy="453322"/>
          </a:xfrm>
          <a:prstGeom prst="star4">
            <a:avLst/>
          </a:prstGeom>
          <a:solidFill>
            <a:srgbClr val="7030A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44625"/>
            <a:ext cx="7776864" cy="432048"/>
          </a:xfrm>
          <a:solidFill>
            <a:srgbClr val="92D050"/>
          </a:solidFill>
          <a:effectLst/>
        </p:spPr>
        <p:txBody>
          <a:bodyPr>
            <a:normAutofit/>
          </a:bodyPr>
          <a:lstStyle/>
          <a:p>
            <a:pPr algn="just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Твери</a:t>
            </a:r>
            <a:endParaRPr lang="ru-RU" sz="3100" b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7"/>
            <a:ext cx="7673094" cy="5387429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DDDDDD"/>
              </a:buClr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ПОСЛЕДУЮЩИЙ КОНТРОЛЬ</a:t>
            </a:r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DDDDD"/>
              </a:buClr>
              <a:buNone/>
            </a:pPr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b="1" smtClean="0">
                <a:solidFill>
                  <a:schemeClr val="bg2">
                    <a:lumMod val="25000"/>
                  </a:schemeClr>
                </a:solidFill>
              </a:rPr>
              <a:t>8</a:t>
            </a:fld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2474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7FD13B"/>
              </a:buClr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экспертно-аналитические </a:t>
            </a:r>
            <a:r>
              <a:rPr lang="ru-RU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51680"/>
              </p:ext>
            </p:extLst>
          </p:nvPr>
        </p:nvGraphicFramePr>
        <p:xfrm>
          <a:off x="251521" y="1700808"/>
          <a:ext cx="6264697" cy="461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46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5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5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34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Проведено мероприятий</a:t>
                      </a:r>
                      <a:endParaRPr lang="ru-RU" sz="15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проверенных средств</a:t>
                      </a:r>
                      <a:endParaRPr lang="ru-RU" sz="15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3 281 351,9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196 028,3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 проверки</a:t>
                      </a:r>
                      <a:endParaRPr lang="ru-RU" sz="15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244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Выявлено нарушений</a:t>
                      </a:r>
                      <a:endParaRPr lang="ru-RU" sz="15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155 680,8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</a:p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81 565,2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328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lang="ru-RU" sz="15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них устранено</a:t>
                      </a:r>
                      <a:endParaRPr lang="ru-RU" sz="15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155 364,9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80 559,2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Направлено предложений</a:t>
                      </a:r>
                      <a:endParaRPr lang="ru-RU" sz="15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Направлено представлений</a:t>
                      </a:r>
                      <a:endParaRPr lang="ru-RU" sz="15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Направлено материалов в прокуратуру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580123"/>
                  </a:ext>
                </a:extLst>
              </a:tr>
              <a:tr h="475297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Направлено</a:t>
                      </a:r>
                      <a:r>
                        <a:rPr lang="ru-RU" sz="15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материалов в УФАС</a:t>
                      </a:r>
                      <a:endParaRPr lang="ru-RU" sz="15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5"/>
            <a:ext cx="504056" cy="6480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75" y="4859030"/>
            <a:ext cx="1393800" cy="13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44625"/>
            <a:ext cx="7776864" cy="432048"/>
          </a:xfrm>
          <a:solidFill>
            <a:srgbClr val="92D050"/>
          </a:solidFill>
          <a:effectLst/>
        </p:spPr>
        <p:txBody>
          <a:bodyPr>
            <a:normAutofit/>
          </a:bodyPr>
          <a:lstStyle/>
          <a:p>
            <a:pPr algn="just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Твери</a:t>
            </a:r>
            <a:endParaRPr lang="ru-RU" sz="3100" b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63277"/>
            <a:ext cx="7847606" cy="5387429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DDDDDD"/>
              </a:buClr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ПОСЛЕДУЮЩИЙ КОНТРОЛЬ</a:t>
            </a:r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DDDDD"/>
              </a:buClr>
              <a:buNone/>
            </a:pPr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b="1" smtClean="0">
                <a:solidFill>
                  <a:schemeClr val="bg2">
                    <a:lumMod val="25000"/>
                  </a:schemeClr>
                </a:solidFill>
              </a:rPr>
              <a:t>9</a:t>
            </a:fld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054282"/>
            <a:ext cx="77768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7FD13B"/>
              </a:buClr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экспертно-аналитические мероприятия</a:t>
            </a:r>
          </a:p>
          <a:p>
            <a:pPr lvl="0" algn="ctr">
              <a:lnSpc>
                <a:spcPct val="150000"/>
              </a:lnSpc>
              <a:buClr>
                <a:srgbClr val="7FD13B"/>
              </a:buClr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нарушения</a:t>
            </a:r>
            <a:endParaRPr lang="ru-RU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829291737"/>
              </p:ext>
            </p:extLst>
          </p:nvPr>
        </p:nvGraphicFramePr>
        <p:xfrm>
          <a:off x="2532253" y="2080879"/>
          <a:ext cx="4344003" cy="312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5"/>
            <a:ext cx="504056" cy="648072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809270412"/>
              </p:ext>
            </p:extLst>
          </p:nvPr>
        </p:nvGraphicFramePr>
        <p:xfrm>
          <a:off x="579795" y="1839112"/>
          <a:ext cx="7736621" cy="446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77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11916</TotalTime>
  <Words>1268</Words>
  <Application>Microsoft Office PowerPoint</Application>
  <PresentationFormat>Экран (4:3)</PresentationFormat>
  <Paragraphs>379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Wingdings</vt:lpstr>
      <vt:lpstr>Wingdings 2</vt:lpstr>
      <vt:lpstr>Соседство</vt:lpstr>
      <vt:lpstr>Презентация PowerPoint</vt:lpstr>
      <vt:lpstr>Контрольно-счетная палата города Твери</vt:lpstr>
      <vt:lpstr>Контрольно-счетная палата города Твери</vt:lpstr>
      <vt:lpstr>Контрольно-счетная палата города Твери</vt:lpstr>
      <vt:lpstr>Контрольно-счетная палата города Твери</vt:lpstr>
      <vt:lpstr>Контрольно-счетная палата города Твери</vt:lpstr>
      <vt:lpstr>Контрольно-счетная палата города Твери</vt:lpstr>
      <vt:lpstr>Контрольно-счетная палата города Твери</vt:lpstr>
      <vt:lpstr>Контрольно-счетная палата города Твери</vt:lpstr>
      <vt:lpstr>Контрольно-счетная палата города Твери</vt:lpstr>
      <vt:lpstr>Контрольно-счетная палата города Твери</vt:lpstr>
      <vt:lpstr>Контрольно-счетная палата города Твери</vt:lpstr>
      <vt:lpstr>Контрольно-счетная палата города Твери</vt:lpstr>
      <vt:lpstr>Контрольно-счетная палата города Твери</vt:lpstr>
      <vt:lpstr>Контрольно-счетная палата города Твери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Дудова Ольга Николаевна</dc:creator>
  <cp:lastModifiedBy>Дудова Ольга Николаевна</cp:lastModifiedBy>
  <cp:revision>726</cp:revision>
  <cp:lastPrinted>2024-04-08T12:38:38Z</cp:lastPrinted>
  <dcterms:created xsi:type="dcterms:W3CDTF">2020-03-19T08:14:59Z</dcterms:created>
  <dcterms:modified xsi:type="dcterms:W3CDTF">2024-04-08T12:42:15Z</dcterms:modified>
</cp:coreProperties>
</file>